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sldIdLst>
    <p:sldId id="256" r:id="rId5"/>
    <p:sldId id="1169" r:id="rId6"/>
    <p:sldId id="640" r:id="rId7"/>
    <p:sldId id="610" r:id="rId8"/>
    <p:sldId id="652" r:id="rId9"/>
    <p:sldId id="651" r:id="rId10"/>
    <p:sldId id="687" r:id="rId11"/>
    <p:sldId id="688" r:id="rId12"/>
    <p:sldId id="653" r:id="rId13"/>
    <p:sldId id="649" r:id="rId14"/>
    <p:sldId id="674" r:id="rId15"/>
    <p:sldId id="645" r:id="rId16"/>
    <p:sldId id="636" r:id="rId17"/>
    <p:sldId id="1168" r:id="rId18"/>
    <p:sldId id="1172" r:id="rId19"/>
    <p:sldId id="1173" r:id="rId20"/>
    <p:sldId id="1176" r:id="rId21"/>
    <p:sldId id="1174" r:id="rId22"/>
    <p:sldId id="1177" r:id="rId23"/>
    <p:sldId id="1178" r:id="rId24"/>
    <p:sldId id="1157" r:id="rId25"/>
    <p:sldId id="1158" r:id="rId26"/>
    <p:sldId id="998" r:id="rId27"/>
    <p:sldId id="1000" r:id="rId28"/>
    <p:sldId id="1155" r:id="rId29"/>
    <p:sldId id="264" r:id="rId30"/>
    <p:sldId id="689" r:id="rId31"/>
    <p:sldId id="116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CC1941-D1AC-485E-83AA-589C95785DF6}" v="7" dt="2021-11-18T18:07:52.965"/>
  </p1510:revLst>
</p1510:revInfo>
</file>

<file path=ppt/tableStyles.xml><?xml version="1.0" encoding="utf-8"?>
<a:tblStyleLst xmlns:a="http://schemas.openxmlformats.org/drawingml/2006/main" def="{5C22544A-7EE6-4342-B048-85BDC9FD1C3A}">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6FF93B-F865-4C63-AB05-9C22E05209FE}" type="datetimeFigureOut">
              <a:rPr lang="en-US" smtClean="0"/>
              <a:t>7/27/2022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6663F-6438-4B93-8C90-73EAC801B56A}" type="slidenum">
              <a:rPr lang="en-US" smtClean="0"/>
              <a:t>‹#›</a:t>
            </a:fld>
            <a:endParaRPr lang="en-US"/>
          </a:p>
        </p:txBody>
      </p:sp>
    </p:spTree>
    <p:extLst>
      <p:ext uri="{BB962C8B-B14F-4D97-AF65-F5344CB8AC3E}">
        <p14:creationId xmlns:p14="http://schemas.microsoft.com/office/powerpoint/2010/main" val="2487509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8BB5BEB-E33A-4B5F-9F44-7045B96D9BC8}" type="slidenum">
              <a:rPr lang="zh-CN" altLang="en-US" smtClean="0"/>
              <a:t>3</a:t>
            </a:fld>
            <a:endParaRPr lang="zh-CN" altLang="en-US"/>
          </a:p>
        </p:txBody>
      </p:sp>
    </p:spTree>
    <p:extLst>
      <p:ext uri="{BB962C8B-B14F-4D97-AF65-F5344CB8AC3E}">
        <p14:creationId xmlns:p14="http://schemas.microsoft.com/office/powerpoint/2010/main" val="2253573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Users go to PAGER home page (Figure 3.11) and enter searching terms such as a disease name or a gene symbol. For this use case, we entered “non small cell lung” to search for non-small cell lung cancer related gene sets. PAGER returned a list of result (Figure 3.12). The list contain genes and gene sets which relate to the searching terms. In this use case, “non small cell lung” matched with names of 160 gene sets and description of 720 gene sets. “non small cell lung” is not a name or a symbol of a gene, so PAGER returned 0 for member of gene set line. However, if users entered “BRAF”, which is a gene symbol, PAGER returned 501 gene sets which contain BRAF gene (Figure 3.13). The next step is clicking on the 160 gene sets which relate to “non small cell lung”. PAGER displayed a list of the 160 gene sets (Figure 3.14). The gene sets can be sort by name, size, organism, or data source. We filtered only gene sets whose size is between 5 and 500 and are from human. Gene sets can be added to Gene Set Box for further analysis. Checkboxes in the left most column were checked if gene sets were already in the Gene Set Box.</a:t>
            </a:r>
            <a:endParaRPr lang="en-US" dirty="0"/>
          </a:p>
        </p:txBody>
      </p:sp>
      <p:sp>
        <p:nvSpPr>
          <p:cNvPr id="4" name="Slide Number Placeholder 3"/>
          <p:cNvSpPr>
            <a:spLocks noGrp="1"/>
          </p:cNvSpPr>
          <p:nvPr>
            <p:ph type="sldNum" sz="quarter" idx="10"/>
          </p:nvPr>
        </p:nvSpPr>
        <p:spPr/>
        <p:txBody>
          <a:bodyPr/>
          <a:lstStyle/>
          <a:p>
            <a:fld id="{AE8CC42B-6C17-45BE-A471-C10B4BF6BFF5}" type="slidenum">
              <a:rPr lang="en-US" smtClean="0"/>
              <a:t>7</a:t>
            </a:fld>
            <a:endParaRPr lang="en-US"/>
          </a:p>
        </p:txBody>
      </p:sp>
    </p:spTree>
    <p:extLst>
      <p:ext uri="{BB962C8B-B14F-4D97-AF65-F5344CB8AC3E}">
        <p14:creationId xmlns:p14="http://schemas.microsoft.com/office/powerpoint/2010/main" val="4153625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400" dirty="0"/>
              <a:t>Myeloid-derived suppressor cell (MDSC) microarray data analysis between tumor and normal control conditions</a:t>
            </a:r>
          </a:p>
          <a:p>
            <a:pPr lvl="1"/>
            <a:r>
              <a:rPr lang="en-US" altLang="zh-CN" sz="1200" dirty="0"/>
              <a:t>tumor MDSC at the peritoneal cavity (T0) and compared control MDSC at the spleen (N0) of inflamed mice</a:t>
            </a:r>
          </a:p>
          <a:p>
            <a:r>
              <a:rPr lang="en-US" altLang="zh-CN" sz="1400" dirty="0"/>
              <a:t> 1,105 differentially expressed genes (N0), which includes 576 over-expressed genes (N+) and 529 under-expressed genes (N-) using </a:t>
            </a:r>
            <a:r>
              <a:rPr lang="en-US" altLang="zh-CN" sz="1400" dirty="0" err="1"/>
              <a:t>pmf</a:t>
            </a:r>
            <a:r>
              <a:rPr lang="en-US" altLang="zh-CN" sz="1400" dirty="0"/>
              <a:t> &lt; 0.05 as the filter and the minimum log fold-change of 2.5 to select</a:t>
            </a:r>
            <a:endParaRPr lang="zh-CN" altLang="en-US" sz="1400" dirty="0"/>
          </a:p>
          <a:p>
            <a:endParaRPr lang="en-US" dirty="0"/>
          </a:p>
        </p:txBody>
      </p:sp>
      <p:sp>
        <p:nvSpPr>
          <p:cNvPr id="4" name="Slide Number Placeholder 3"/>
          <p:cNvSpPr>
            <a:spLocks noGrp="1"/>
          </p:cNvSpPr>
          <p:nvPr>
            <p:ph type="sldNum" sz="quarter" idx="5"/>
          </p:nvPr>
        </p:nvSpPr>
        <p:spPr/>
        <p:txBody>
          <a:bodyPr/>
          <a:lstStyle/>
          <a:p>
            <a:fld id="{A336663F-6438-4B93-8C90-73EAC801B56A}" type="slidenum">
              <a:rPr lang="en-US" smtClean="0"/>
              <a:t>14</a:t>
            </a:fld>
            <a:endParaRPr lang="en-US"/>
          </a:p>
        </p:txBody>
      </p:sp>
    </p:spTree>
    <p:extLst>
      <p:ext uri="{BB962C8B-B14F-4D97-AF65-F5344CB8AC3E}">
        <p14:creationId xmlns:p14="http://schemas.microsoft.com/office/powerpoint/2010/main" val="713432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36663F-6438-4B93-8C90-73EAC801B56A}" type="slidenum">
              <a:rPr lang="en-US" smtClean="0"/>
              <a:t>21</a:t>
            </a:fld>
            <a:endParaRPr lang="en-US"/>
          </a:p>
        </p:txBody>
      </p:sp>
    </p:spTree>
    <p:extLst>
      <p:ext uri="{BB962C8B-B14F-4D97-AF65-F5344CB8AC3E}">
        <p14:creationId xmlns:p14="http://schemas.microsoft.com/office/powerpoint/2010/main" val="4278807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156"/>
                </a:solidFill>
                <a:effectLst/>
                <a:latin typeface="Roboto" panose="02000000000000000000" pitchFamily="2" charset="0"/>
              </a:rPr>
              <a:t>Gene Expression Omnibus (</a:t>
            </a:r>
            <a:r>
              <a:rPr lang="en-US" b="1" i="0" dirty="0">
                <a:solidFill>
                  <a:srgbClr val="5F6368"/>
                </a:solidFill>
                <a:effectLst/>
                <a:latin typeface="Roboto" panose="02000000000000000000" pitchFamily="2" charset="0"/>
              </a:rPr>
              <a:t>GEO</a:t>
            </a:r>
            <a:r>
              <a:rPr lang="en-US" b="0" i="0" dirty="0">
                <a:solidFill>
                  <a:srgbClr val="4D5156"/>
                </a:solidFill>
                <a:effectLst/>
                <a:latin typeface="Roboto" panose="02000000000000000000" pitchFamily="2" charset="0"/>
              </a:rPr>
              <a:t>) repository</a:t>
            </a:r>
            <a:endParaRPr lang="en-US" dirty="0"/>
          </a:p>
        </p:txBody>
      </p:sp>
      <p:sp>
        <p:nvSpPr>
          <p:cNvPr id="4" name="Slide Number Placeholder 3"/>
          <p:cNvSpPr>
            <a:spLocks noGrp="1"/>
          </p:cNvSpPr>
          <p:nvPr>
            <p:ph type="sldNum" sz="quarter" idx="5"/>
          </p:nvPr>
        </p:nvSpPr>
        <p:spPr/>
        <p:txBody>
          <a:bodyPr/>
          <a:lstStyle/>
          <a:p>
            <a:fld id="{A336663F-6438-4B93-8C90-73EAC801B56A}" type="slidenum">
              <a:rPr lang="en-US" smtClean="0"/>
              <a:t>25</a:t>
            </a:fld>
            <a:endParaRPr lang="en-US"/>
          </a:p>
        </p:txBody>
      </p:sp>
    </p:spTree>
    <p:extLst>
      <p:ext uri="{BB962C8B-B14F-4D97-AF65-F5344CB8AC3E}">
        <p14:creationId xmlns:p14="http://schemas.microsoft.com/office/powerpoint/2010/main" val="314646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u="none" strike="noStrike" dirty="0">
                <a:solidFill>
                  <a:srgbClr val="FF0000"/>
                </a:solidFill>
                <a:effectLst/>
                <a:latin typeface="Calibri" panose="020F0502020204030204" pitchFamily="34" charset="0"/>
              </a:rPr>
              <a:t>629 samples</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0" i="0" u="none" strike="noStrike" dirty="0">
                <a:solidFill>
                  <a:srgbClr val="FF0000"/>
                </a:solidFill>
                <a:effectLst/>
                <a:latin typeface="Calibri" panose="020F0502020204030204" pitchFamily="34" charset="0"/>
              </a:rPr>
              <a:t>6 cell types</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0" i="0" u="none" strike="noStrike" dirty="0">
                <a:solidFill>
                  <a:srgbClr val="000000"/>
                </a:solidFill>
                <a:effectLst/>
                <a:latin typeface="Calibri" panose="020F0502020204030204" pitchFamily="34" charset="0"/>
              </a:rPr>
              <a:t>-primary human lung epithelium (NHBE)</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0" i="0" u="none" strike="noStrike" dirty="0">
                <a:solidFill>
                  <a:srgbClr val="000000"/>
                </a:solidFill>
                <a:effectLst/>
                <a:latin typeface="Calibri" panose="020F0502020204030204" pitchFamily="34" charset="0"/>
              </a:rPr>
              <a:t>-lung alveolar (A549 cell line) </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0" i="0" u="none" strike="noStrike" dirty="0">
                <a:solidFill>
                  <a:srgbClr val="000000"/>
                </a:solidFill>
                <a:effectLst/>
                <a:latin typeface="Calibri" panose="020F0502020204030204" pitchFamily="34" charset="0"/>
              </a:rPr>
              <a:t>-the transformed lung-derived Calu-3 cells (Calu3)</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0" i="0" u="none" strike="noStrike" dirty="0">
                <a:solidFill>
                  <a:srgbClr val="000000"/>
                </a:solidFill>
                <a:effectLst/>
                <a:latin typeface="Calibri" panose="020F0502020204030204" pitchFamily="34" charset="0"/>
              </a:rPr>
              <a:t>-peripheral blood mononuclear cells</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0" i="0" u="none" strike="noStrike" dirty="0">
                <a:solidFill>
                  <a:srgbClr val="000000"/>
                </a:solidFill>
                <a:effectLst/>
                <a:latin typeface="Calibri" panose="020F0502020204030204" pitchFamily="34" charset="0"/>
              </a:rPr>
              <a:t>-leukocytes</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0" i="0" u="none" strike="noStrike" dirty="0">
                <a:solidFill>
                  <a:srgbClr val="000000"/>
                </a:solidFill>
                <a:effectLst/>
                <a:latin typeface="Calibri" panose="020F0502020204030204" pitchFamily="34" charset="0"/>
              </a:rPr>
              <a:t>-Human induced pluripotent stem cell-derived cardiomyocytes</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0" i="0" u="none" strike="noStrike" dirty="0">
                <a:solidFill>
                  <a:srgbClr val="FF0000"/>
                </a:solidFill>
                <a:effectLst/>
                <a:latin typeface="Calibri" panose="020F0502020204030204" pitchFamily="34" charset="0"/>
              </a:rPr>
              <a:t>4 tissues</a:t>
            </a:r>
            <a:r>
              <a:rPr lang="en-US" b="0" i="0" dirty="0">
                <a:solidFill>
                  <a:srgbClr val="000000"/>
                </a:solidFill>
                <a:effectLst/>
                <a:latin typeface="Calibri" panose="020F0502020204030204" pitchFamily="34" charset="0"/>
              </a:rPr>
              <a:t>​</a:t>
            </a:r>
            <a:br>
              <a:rPr lang="en-US" b="0" i="0" dirty="0">
                <a:solidFill>
                  <a:srgbClr val="000000"/>
                </a:solidFill>
                <a:effectLst/>
                <a:latin typeface="Calibri" panose="020F0502020204030204" pitchFamily="34" charset="0"/>
              </a:rPr>
            </a:br>
            <a:r>
              <a:rPr lang="en-US" b="0" i="0" u="none" strike="noStrike" dirty="0">
                <a:solidFill>
                  <a:srgbClr val="000000"/>
                </a:solidFill>
                <a:effectLst/>
                <a:latin typeface="Calibri" panose="020F0502020204030204" pitchFamily="34" charset="0"/>
              </a:rPr>
              <a:t>-lung</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0" i="0" u="none" strike="noStrike" dirty="0">
                <a:solidFill>
                  <a:srgbClr val="000000"/>
                </a:solidFill>
                <a:effectLst/>
                <a:latin typeface="Calibri" panose="020F0502020204030204" pitchFamily="34" charset="0"/>
              </a:rPr>
              <a:t>-liver organoid</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0" i="0" u="none" strike="noStrike" dirty="0">
                <a:solidFill>
                  <a:srgbClr val="000000"/>
                </a:solidFill>
                <a:effectLst/>
                <a:latin typeface="Calibri" panose="020F0502020204030204" pitchFamily="34" charset="0"/>
              </a:rPr>
              <a:t>-pancreatic organoid</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algn="l" rtl="0" fontAlgn="base"/>
            <a:r>
              <a:rPr lang="en-US" b="0" i="0" u="none" strike="noStrike" dirty="0">
                <a:solidFill>
                  <a:srgbClr val="000000"/>
                </a:solidFill>
                <a:effectLst/>
                <a:latin typeface="Calibri" panose="020F0502020204030204" pitchFamily="34" charset="0"/>
              </a:rPr>
              <a:t>-nasopharyngeal  </a:t>
            </a:r>
            <a:endParaRPr lang="en-US"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336663F-6438-4B93-8C90-73EAC801B56A}" type="slidenum">
              <a:rPr lang="en-US" smtClean="0"/>
              <a:t>27</a:t>
            </a:fld>
            <a:endParaRPr lang="en-US"/>
          </a:p>
        </p:txBody>
      </p:sp>
    </p:spTree>
    <p:extLst>
      <p:ext uri="{BB962C8B-B14F-4D97-AF65-F5344CB8AC3E}">
        <p14:creationId xmlns:p14="http://schemas.microsoft.com/office/powerpoint/2010/main" val="205908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AC7EE-28C1-4D60-9FCD-9B7B7D55D8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DBB19B-46F3-4872-B766-1B6212BB76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492A7F-41A2-4086-B107-BF0314EC2FB3}"/>
              </a:ext>
            </a:extLst>
          </p:cNvPr>
          <p:cNvSpPr>
            <a:spLocks noGrp="1"/>
          </p:cNvSpPr>
          <p:nvPr>
            <p:ph type="dt" sz="half" idx="10"/>
          </p:nvPr>
        </p:nvSpPr>
        <p:spPr/>
        <p:txBody>
          <a:bodyPr/>
          <a:lstStyle/>
          <a:p>
            <a:fld id="{0341C2AB-6E3B-42EA-98B1-73C26588FA04}" type="datetimeFigureOut">
              <a:rPr lang="en-US" smtClean="0"/>
              <a:t>7/27/2022</a:t>
            </a:fld>
            <a:endParaRPr lang="en-US"/>
          </a:p>
        </p:txBody>
      </p:sp>
      <p:sp>
        <p:nvSpPr>
          <p:cNvPr id="5" name="Footer Placeholder 4">
            <a:extLst>
              <a:ext uri="{FF2B5EF4-FFF2-40B4-BE49-F238E27FC236}">
                <a16:creationId xmlns:a16="http://schemas.microsoft.com/office/drawing/2014/main" id="{ED7234E9-D345-4E39-8CFB-8E08ADF471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37DBA8-9722-42AD-A172-868BA946865C}"/>
              </a:ext>
            </a:extLst>
          </p:cNvPr>
          <p:cNvSpPr>
            <a:spLocks noGrp="1"/>
          </p:cNvSpPr>
          <p:nvPr>
            <p:ph type="sldNum" sz="quarter" idx="12"/>
          </p:nvPr>
        </p:nvSpPr>
        <p:spPr/>
        <p:txBody>
          <a:bodyPr/>
          <a:lstStyle/>
          <a:p>
            <a:fld id="{AE2153E1-1DDC-4727-A38A-5E5A20148F45}" type="slidenum">
              <a:rPr lang="en-US" smtClean="0"/>
              <a:t>‹#›</a:t>
            </a:fld>
            <a:endParaRPr lang="en-US"/>
          </a:p>
        </p:txBody>
      </p:sp>
    </p:spTree>
    <p:extLst>
      <p:ext uri="{BB962C8B-B14F-4D97-AF65-F5344CB8AC3E}">
        <p14:creationId xmlns:p14="http://schemas.microsoft.com/office/powerpoint/2010/main" val="2314084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BD994-4537-49CA-8FD5-488E440C19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2F4D03-F63A-4148-AD9F-FFE52DA3F6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144772-7D7D-4B88-B65D-AFAFE9FE5DAE}"/>
              </a:ext>
            </a:extLst>
          </p:cNvPr>
          <p:cNvSpPr>
            <a:spLocks noGrp="1"/>
          </p:cNvSpPr>
          <p:nvPr>
            <p:ph type="dt" sz="half" idx="10"/>
          </p:nvPr>
        </p:nvSpPr>
        <p:spPr/>
        <p:txBody>
          <a:bodyPr/>
          <a:lstStyle/>
          <a:p>
            <a:fld id="{0341C2AB-6E3B-42EA-98B1-73C26588FA04}" type="datetimeFigureOut">
              <a:rPr lang="en-US" smtClean="0"/>
              <a:t>7/27/2022</a:t>
            </a:fld>
            <a:endParaRPr lang="en-US"/>
          </a:p>
        </p:txBody>
      </p:sp>
      <p:sp>
        <p:nvSpPr>
          <p:cNvPr id="5" name="Footer Placeholder 4">
            <a:extLst>
              <a:ext uri="{FF2B5EF4-FFF2-40B4-BE49-F238E27FC236}">
                <a16:creationId xmlns:a16="http://schemas.microsoft.com/office/drawing/2014/main" id="{E7197D35-4640-4F29-8E77-3FF615D84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7CAD47-BB2D-4329-A13D-4F1E90A61AE1}"/>
              </a:ext>
            </a:extLst>
          </p:cNvPr>
          <p:cNvSpPr>
            <a:spLocks noGrp="1"/>
          </p:cNvSpPr>
          <p:nvPr>
            <p:ph type="sldNum" sz="quarter" idx="12"/>
          </p:nvPr>
        </p:nvSpPr>
        <p:spPr/>
        <p:txBody>
          <a:bodyPr/>
          <a:lstStyle/>
          <a:p>
            <a:fld id="{AE2153E1-1DDC-4727-A38A-5E5A20148F45}" type="slidenum">
              <a:rPr lang="en-US" smtClean="0"/>
              <a:t>‹#›</a:t>
            </a:fld>
            <a:endParaRPr lang="en-US"/>
          </a:p>
        </p:txBody>
      </p:sp>
    </p:spTree>
    <p:extLst>
      <p:ext uri="{BB962C8B-B14F-4D97-AF65-F5344CB8AC3E}">
        <p14:creationId xmlns:p14="http://schemas.microsoft.com/office/powerpoint/2010/main" val="410297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3A0157-4269-4842-90F0-CBC06399D2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8D3F6C-464C-4D1F-8A04-DA0DD9C470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88AE47-008D-4A75-93FC-0D0F05DC1362}"/>
              </a:ext>
            </a:extLst>
          </p:cNvPr>
          <p:cNvSpPr>
            <a:spLocks noGrp="1"/>
          </p:cNvSpPr>
          <p:nvPr>
            <p:ph type="dt" sz="half" idx="10"/>
          </p:nvPr>
        </p:nvSpPr>
        <p:spPr/>
        <p:txBody>
          <a:bodyPr/>
          <a:lstStyle/>
          <a:p>
            <a:fld id="{0341C2AB-6E3B-42EA-98B1-73C26588FA04}" type="datetimeFigureOut">
              <a:rPr lang="en-US" smtClean="0"/>
              <a:t>7/27/2022</a:t>
            </a:fld>
            <a:endParaRPr lang="en-US"/>
          </a:p>
        </p:txBody>
      </p:sp>
      <p:sp>
        <p:nvSpPr>
          <p:cNvPr id="5" name="Footer Placeholder 4">
            <a:extLst>
              <a:ext uri="{FF2B5EF4-FFF2-40B4-BE49-F238E27FC236}">
                <a16:creationId xmlns:a16="http://schemas.microsoft.com/office/drawing/2014/main" id="{B9540BF5-54BA-4431-B701-A8FEF125A2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E11479-E13B-42A6-B9DF-503BB2E573EB}"/>
              </a:ext>
            </a:extLst>
          </p:cNvPr>
          <p:cNvSpPr>
            <a:spLocks noGrp="1"/>
          </p:cNvSpPr>
          <p:nvPr>
            <p:ph type="sldNum" sz="quarter" idx="12"/>
          </p:nvPr>
        </p:nvSpPr>
        <p:spPr/>
        <p:txBody>
          <a:bodyPr/>
          <a:lstStyle/>
          <a:p>
            <a:fld id="{AE2153E1-1DDC-4727-A38A-5E5A20148F45}" type="slidenum">
              <a:rPr lang="en-US" smtClean="0"/>
              <a:t>‹#›</a:t>
            </a:fld>
            <a:endParaRPr lang="en-US"/>
          </a:p>
        </p:txBody>
      </p:sp>
    </p:spTree>
    <p:extLst>
      <p:ext uri="{BB962C8B-B14F-4D97-AF65-F5344CB8AC3E}">
        <p14:creationId xmlns:p14="http://schemas.microsoft.com/office/powerpoint/2010/main" val="3420863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C6122-3DA3-4F96-AC7F-F340E58F0E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E9CAEC-0AF6-462A-A43A-820FEA431F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5C734B-C4F0-4E23-92C3-9B5465AFE416}"/>
              </a:ext>
            </a:extLst>
          </p:cNvPr>
          <p:cNvSpPr>
            <a:spLocks noGrp="1"/>
          </p:cNvSpPr>
          <p:nvPr>
            <p:ph type="dt" sz="half" idx="10"/>
          </p:nvPr>
        </p:nvSpPr>
        <p:spPr/>
        <p:txBody>
          <a:bodyPr/>
          <a:lstStyle/>
          <a:p>
            <a:fld id="{0341C2AB-6E3B-42EA-98B1-73C26588FA04}" type="datetimeFigureOut">
              <a:rPr lang="en-US" smtClean="0"/>
              <a:t>7/27/2022</a:t>
            </a:fld>
            <a:endParaRPr lang="en-US"/>
          </a:p>
        </p:txBody>
      </p:sp>
      <p:sp>
        <p:nvSpPr>
          <p:cNvPr id="5" name="Footer Placeholder 4">
            <a:extLst>
              <a:ext uri="{FF2B5EF4-FFF2-40B4-BE49-F238E27FC236}">
                <a16:creationId xmlns:a16="http://schemas.microsoft.com/office/drawing/2014/main" id="{F0A767F7-942E-46DB-835A-FD3FECC88F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80E6D-23CC-40F4-BA36-54FB335578B6}"/>
              </a:ext>
            </a:extLst>
          </p:cNvPr>
          <p:cNvSpPr>
            <a:spLocks noGrp="1"/>
          </p:cNvSpPr>
          <p:nvPr>
            <p:ph type="sldNum" sz="quarter" idx="12"/>
          </p:nvPr>
        </p:nvSpPr>
        <p:spPr/>
        <p:txBody>
          <a:bodyPr/>
          <a:lstStyle/>
          <a:p>
            <a:fld id="{AE2153E1-1DDC-4727-A38A-5E5A20148F45}" type="slidenum">
              <a:rPr lang="en-US" smtClean="0"/>
              <a:t>‹#›</a:t>
            </a:fld>
            <a:endParaRPr lang="en-US"/>
          </a:p>
        </p:txBody>
      </p:sp>
    </p:spTree>
    <p:extLst>
      <p:ext uri="{BB962C8B-B14F-4D97-AF65-F5344CB8AC3E}">
        <p14:creationId xmlns:p14="http://schemas.microsoft.com/office/powerpoint/2010/main" val="3767912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019B5-E9A4-4272-ACE8-5A6FA0AC6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27D37F-C18D-43B7-916A-B734E0D141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161B42-145D-4D95-AD6B-CB31C4051EB3}"/>
              </a:ext>
            </a:extLst>
          </p:cNvPr>
          <p:cNvSpPr>
            <a:spLocks noGrp="1"/>
          </p:cNvSpPr>
          <p:nvPr>
            <p:ph type="dt" sz="half" idx="10"/>
          </p:nvPr>
        </p:nvSpPr>
        <p:spPr/>
        <p:txBody>
          <a:bodyPr/>
          <a:lstStyle/>
          <a:p>
            <a:fld id="{0341C2AB-6E3B-42EA-98B1-73C26588FA04}" type="datetimeFigureOut">
              <a:rPr lang="en-US" smtClean="0"/>
              <a:t>7/27/2022</a:t>
            </a:fld>
            <a:endParaRPr lang="en-US"/>
          </a:p>
        </p:txBody>
      </p:sp>
      <p:sp>
        <p:nvSpPr>
          <p:cNvPr id="5" name="Footer Placeholder 4">
            <a:extLst>
              <a:ext uri="{FF2B5EF4-FFF2-40B4-BE49-F238E27FC236}">
                <a16:creationId xmlns:a16="http://schemas.microsoft.com/office/drawing/2014/main" id="{35DEF681-6545-4C59-8241-0BD5CD1CB1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31C55-873D-4F46-9FCD-DB9F2D3C9BCD}"/>
              </a:ext>
            </a:extLst>
          </p:cNvPr>
          <p:cNvSpPr>
            <a:spLocks noGrp="1"/>
          </p:cNvSpPr>
          <p:nvPr>
            <p:ph type="sldNum" sz="quarter" idx="12"/>
          </p:nvPr>
        </p:nvSpPr>
        <p:spPr/>
        <p:txBody>
          <a:bodyPr/>
          <a:lstStyle/>
          <a:p>
            <a:fld id="{AE2153E1-1DDC-4727-A38A-5E5A20148F45}" type="slidenum">
              <a:rPr lang="en-US" smtClean="0"/>
              <a:t>‹#›</a:t>
            </a:fld>
            <a:endParaRPr lang="en-US"/>
          </a:p>
        </p:txBody>
      </p:sp>
    </p:spTree>
    <p:extLst>
      <p:ext uri="{BB962C8B-B14F-4D97-AF65-F5344CB8AC3E}">
        <p14:creationId xmlns:p14="http://schemas.microsoft.com/office/powerpoint/2010/main" val="1047933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CBF58-B90B-4A48-9CBE-A945B981A5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0A5E41-D800-4B4C-B720-6650694F9B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E51DEA-594D-450D-BE0C-78C1EBE2F1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DE04CB-DE3B-44DD-B614-C1216461CE94}"/>
              </a:ext>
            </a:extLst>
          </p:cNvPr>
          <p:cNvSpPr>
            <a:spLocks noGrp="1"/>
          </p:cNvSpPr>
          <p:nvPr>
            <p:ph type="dt" sz="half" idx="10"/>
          </p:nvPr>
        </p:nvSpPr>
        <p:spPr/>
        <p:txBody>
          <a:bodyPr/>
          <a:lstStyle/>
          <a:p>
            <a:fld id="{0341C2AB-6E3B-42EA-98B1-73C26588FA04}" type="datetimeFigureOut">
              <a:rPr lang="en-US" smtClean="0"/>
              <a:t>7/27/2022</a:t>
            </a:fld>
            <a:endParaRPr lang="en-US"/>
          </a:p>
        </p:txBody>
      </p:sp>
      <p:sp>
        <p:nvSpPr>
          <p:cNvPr id="6" name="Footer Placeholder 5">
            <a:extLst>
              <a:ext uri="{FF2B5EF4-FFF2-40B4-BE49-F238E27FC236}">
                <a16:creationId xmlns:a16="http://schemas.microsoft.com/office/drawing/2014/main" id="{ACE2A576-CCCE-4836-8738-713B7CABC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C1B118-8B8E-4FC9-A596-0AD37F8EF78B}"/>
              </a:ext>
            </a:extLst>
          </p:cNvPr>
          <p:cNvSpPr>
            <a:spLocks noGrp="1"/>
          </p:cNvSpPr>
          <p:nvPr>
            <p:ph type="sldNum" sz="quarter" idx="12"/>
          </p:nvPr>
        </p:nvSpPr>
        <p:spPr/>
        <p:txBody>
          <a:bodyPr/>
          <a:lstStyle/>
          <a:p>
            <a:fld id="{AE2153E1-1DDC-4727-A38A-5E5A20148F45}" type="slidenum">
              <a:rPr lang="en-US" smtClean="0"/>
              <a:t>‹#›</a:t>
            </a:fld>
            <a:endParaRPr lang="en-US"/>
          </a:p>
        </p:txBody>
      </p:sp>
    </p:spTree>
    <p:extLst>
      <p:ext uri="{BB962C8B-B14F-4D97-AF65-F5344CB8AC3E}">
        <p14:creationId xmlns:p14="http://schemas.microsoft.com/office/powerpoint/2010/main" val="3808855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D349-D4CB-477C-A1A1-C99E1B483B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039F6A-16BF-4FA6-A90E-491476E05D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3F8A43-90D5-47A5-B8C3-92A261E09D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E57BAB-0C69-4FC4-8267-2A51B2B03A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966C97-F8C1-4A88-A262-07F77764E2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4F3D71-3954-4299-B199-F31B11DED320}"/>
              </a:ext>
            </a:extLst>
          </p:cNvPr>
          <p:cNvSpPr>
            <a:spLocks noGrp="1"/>
          </p:cNvSpPr>
          <p:nvPr>
            <p:ph type="dt" sz="half" idx="10"/>
          </p:nvPr>
        </p:nvSpPr>
        <p:spPr/>
        <p:txBody>
          <a:bodyPr/>
          <a:lstStyle/>
          <a:p>
            <a:fld id="{0341C2AB-6E3B-42EA-98B1-73C26588FA04}" type="datetimeFigureOut">
              <a:rPr lang="en-US" smtClean="0"/>
              <a:t>7/27/2022</a:t>
            </a:fld>
            <a:endParaRPr lang="en-US"/>
          </a:p>
        </p:txBody>
      </p:sp>
      <p:sp>
        <p:nvSpPr>
          <p:cNvPr id="8" name="Footer Placeholder 7">
            <a:extLst>
              <a:ext uri="{FF2B5EF4-FFF2-40B4-BE49-F238E27FC236}">
                <a16:creationId xmlns:a16="http://schemas.microsoft.com/office/drawing/2014/main" id="{9D7B1262-DFB2-409D-936A-A30073F8AB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08C139-0216-4C0C-A257-8149A2B0FE44}"/>
              </a:ext>
            </a:extLst>
          </p:cNvPr>
          <p:cNvSpPr>
            <a:spLocks noGrp="1"/>
          </p:cNvSpPr>
          <p:nvPr>
            <p:ph type="sldNum" sz="quarter" idx="12"/>
          </p:nvPr>
        </p:nvSpPr>
        <p:spPr/>
        <p:txBody>
          <a:bodyPr/>
          <a:lstStyle/>
          <a:p>
            <a:fld id="{AE2153E1-1DDC-4727-A38A-5E5A20148F45}" type="slidenum">
              <a:rPr lang="en-US" smtClean="0"/>
              <a:t>‹#›</a:t>
            </a:fld>
            <a:endParaRPr lang="en-US"/>
          </a:p>
        </p:txBody>
      </p:sp>
    </p:spTree>
    <p:extLst>
      <p:ext uri="{BB962C8B-B14F-4D97-AF65-F5344CB8AC3E}">
        <p14:creationId xmlns:p14="http://schemas.microsoft.com/office/powerpoint/2010/main" val="2127606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1CFA9-2449-44A0-AAE6-04F305EE3C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32A707-0221-403B-80C3-EB4C3EE0DF50}"/>
              </a:ext>
            </a:extLst>
          </p:cNvPr>
          <p:cNvSpPr>
            <a:spLocks noGrp="1"/>
          </p:cNvSpPr>
          <p:nvPr>
            <p:ph type="dt" sz="half" idx="10"/>
          </p:nvPr>
        </p:nvSpPr>
        <p:spPr/>
        <p:txBody>
          <a:bodyPr/>
          <a:lstStyle/>
          <a:p>
            <a:fld id="{0341C2AB-6E3B-42EA-98B1-73C26588FA04}" type="datetimeFigureOut">
              <a:rPr lang="en-US" smtClean="0"/>
              <a:t>7/27/2022</a:t>
            </a:fld>
            <a:endParaRPr lang="en-US"/>
          </a:p>
        </p:txBody>
      </p:sp>
      <p:sp>
        <p:nvSpPr>
          <p:cNvPr id="4" name="Footer Placeholder 3">
            <a:extLst>
              <a:ext uri="{FF2B5EF4-FFF2-40B4-BE49-F238E27FC236}">
                <a16:creationId xmlns:a16="http://schemas.microsoft.com/office/drawing/2014/main" id="{6FBA72D4-1C1B-48AF-ACF2-83EAD46C5B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FD1780-4476-4EEB-B14F-CB9599270477}"/>
              </a:ext>
            </a:extLst>
          </p:cNvPr>
          <p:cNvSpPr>
            <a:spLocks noGrp="1"/>
          </p:cNvSpPr>
          <p:nvPr>
            <p:ph type="sldNum" sz="quarter" idx="12"/>
          </p:nvPr>
        </p:nvSpPr>
        <p:spPr/>
        <p:txBody>
          <a:bodyPr/>
          <a:lstStyle/>
          <a:p>
            <a:fld id="{AE2153E1-1DDC-4727-A38A-5E5A20148F45}" type="slidenum">
              <a:rPr lang="en-US" smtClean="0"/>
              <a:t>‹#›</a:t>
            </a:fld>
            <a:endParaRPr lang="en-US"/>
          </a:p>
        </p:txBody>
      </p:sp>
    </p:spTree>
    <p:extLst>
      <p:ext uri="{BB962C8B-B14F-4D97-AF65-F5344CB8AC3E}">
        <p14:creationId xmlns:p14="http://schemas.microsoft.com/office/powerpoint/2010/main" val="1282552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D5C1AE-71CD-4E73-8CA8-7B999CD37841}"/>
              </a:ext>
            </a:extLst>
          </p:cNvPr>
          <p:cNvSpPr>
            <a:spLocks noGrp="1"/>
          </p:cNvSpPr>
          <p:nvPr>
            <p:ph type="dt" sz="half" idx="10"/>
          </p:nvPr>
        </p:nvSpPr>
        <p:spPr/>
        <p:txBody>
          <a:bodyPr/>
          <a:lstStyle/>
          <a:p>
            <a:fld id="{0341C2AB-6E3B-42EA-98B1-73C26588FA04}" type="datetimeFigureOut">
              <a:rPr lang="en-US" smtClean="0"/>
              <a:t>7/27/2022</a:t>
            </a:fld>
            <a:endParaRPr lang="en-US"/>
          </a:p>
        </p:txBody>
      </p:sp>
      <p:sp>
        <p:nvSpPr>
          <p:cNvPr id="3" name="Footer Placeholder 2">
            <a:extLst>
              <a:ext uri="{FF2B5EF4-FFF2-40B4-BE49-F238E27FC236}">
                <a16:creationId xmlns:a16="http://schemas.microsoft.com/office/drawing/2014/main" id="{918C59D1-B253-4129-994D-0ED41FC47D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C32BF4-D88C-45D4-98E4-709561E0B32A}"/>
              </a:ext>
            </a:extLst>
          </p:cNvPr>
          <p:cNvSpPr>
            <a:spLocks noGrp="1"/>
          </p:cNvSpPr>
          <p:nvPr>
            <p:ph type="sldNum" sz="quarter" idx="12"/>
          </p:nvPr>
        </p:nvSpPr>
        <p:spPr/>
        <p:txBody>
          <a:bodyPr/>
          <a:lstStyle/>
          <a:p>
            <a:fld id="{AE2153E1-1DDC-4727-A38A-5E5A20148F45}" type="slidenum">
              <a:rPr lang="en-US" smtClean="0"/>
              <a:t>‹#›</a:t>
            </a:fld>
            <a:endParaRPr lang="en-US"/>
          </a:p>
        </p:txBody>
      </p:sp>
    </p:spTree>
    <p:extLst>
      <p:ext uri="{BB962C8B-B14F-4D97-AF65-F5344CB8AC3E}">
        <p14:creationId xmlns:p14="http://schemas.microsoft.com/office/powerpoint/2010/main" val="650845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0FABD-BB7C-417F-8F9D-15A502E2A3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9686AB-AE9C-4121-AD88-767D0F6F3E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CE5681-27C4-483F-9A78-F7BB1488E6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1DFCB6-5238-495C-BF9B-AC4F2FCDBB7B}"/>
              </a:ext>
            </a:extLst>
          </p:cNvPr>
          <p:cNvSpPr>
            <a:spLocks noGrp="1"/>
          </p:cNvSpPr>
          <p:nvPr>
            <p:ph type="dt" sz="half" idx="10"/>
          </p:nvPr>
        </p:nvSpPr>
        <p:spPr/>
        <p:txBody>
          <a:bodyPr/>
          <a:lstStyle/>
          <a:p>
            <a:fld id="{0341C2AB-6E3B-42EA-98B1-73C26588FA04}" type="datetimeFigureOut">
              <a:rPr lang="en-US" smtClean="0"/>
              <a:t>7/27/2022</a:t>
            </a:fld>
            <a:endParaRPr lang="en-US"/>
          </a:p>
        </p:txBody>
      </p:sp>
      <p:sp>
        <p:nvSpPr>
          <p:cNvPr id="6" name="Footer Placeholder 5">
            <a:extLst>
              <a:ext uri="{FF2B5EF4-FFF2-40B4-BE49-F238E27FC236}">
                <a16:creationId xmlns:a16="http://schemas.microsoft.com/office/drawing/2014/main" id="{20807CAC-778C-422D-B80B-C534C39F0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0F9FB3-CA11-40F1-89F0-892EE44DBDC8}"/>
              </a:ext>
            </a:extLst>
          </p:cNvPr>
          <p:cNvSpPr>
            <a:spLocks noGrp="1"/>
          </p:cNvSpPr>
          <p:nvPr>
            <p:ph type="sldNum" sz="quarter" idx="12"/>
          </p:nvPr>
        </p:nvSpPr>
        <p:spPr/>
        <p:txBody>
          <a:bodyPr/>
          <a:lstStyle/>
          <a:p>
            <a:fld id="{AE2153E1-1DDC-4727-A38A-5E5A20148F45}" type="slidenum">
              <a:rPr lang="en-US" smtClean="0"/>
              <a:t>‹#›</a:t>
            </a:fld>
            <a:endParaRPr lang="en-US"/>
          </a:p>
        </p:txBody>
      </p:sp>
    </p:spTree>
    <p:extLst>
      <p:ext uri="{BB962C8B-B14F-4D97-AF65-F5344CB8AC3E}">
        <p14:creationId xmlns:p14="http://schemas.microsoft.com/office/powerpoint/2010/main" val="2309222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BEC6B-71EC-4061-B12C-204562A37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4B6E48-162D-42E3-A3F9-D16FC27FD9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A73E80-B9C0-4CAD-84B7-4F665D2AD1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46B3E2-FBB0-4E02-A698-F03C0816C4CB}"/>
              </a:ext>
            </a:extLst>
          </p:cNvPr>
          <p:cNvSpPr>
            <a:spLocks noGrp="1"/>
          </p:cNvSpPr>
          <p:nvPr>
            <p:ph type="dt" sz="half" idx="10"/>
          </p:nvPr>
        </p:nvSpPr>
        <p:spPr/>
        <p:txBody>
          <a:bodyPr/>
          <a:lstStyle/>
          <a:p>
            <a:fld id="{0341C2AB-6E3B-42EA-98B1-73C26588FA04}" type="datetimeFigureOut">
              <a:rPr lang="en-US" smtClean="0"/>
              <a:t>7/27/2022</a:t>
            </a:fld>
            <a:endParaRPr lang="en-US"/>
          </a:p>
        </p:txBody>
      </p:sp>
      <p:sp>
        <p:nvSpPr>
          <p:cNvPr id="6" name="Footer Placeholder 5">
            <a:extLst>
              <a:ext uri="{FF2B5EF4-FFF2-40B4-BE49-F238E27FC236}">
                <a16:creationId xmlns:a16="http://schemas.microsoft.com/office/drawing/2014/main" id="{53F1E8DF-F9F3-4805-BBDC-91509260B8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18FFBA-3465-4FCA-AE2B-42DE6564DCB1}"/>
              </a:ext>
            </a:extLst>
          </p:cNvPr>
          <p:cNvSpPr>
            <a:spLocks noGrp="1"/>
          </p:cNvSpPr>
          <p:nvPr>
            <p:ph type="sldNum" sz="quarter" idx="12"/>
          </p:nvPr>
        </p:nvSpPr>
        <p:spPr/>
        <p:txBody>
          <a:bodyPr/>
          <a:lstStyle/>
          <a:p>
            <a:fld id="{AE2153E1-1DDC-4727-A38A-5E5A20148F45}" type="slidenum">
              <a:rPr lang="en-US" smtClean="0"/>
              <a:t>‹#›</a:t>
            </a:fld>
            <a:endParaRPr lang="en-US"/>
          </a:p>
        </p:txBody>
      </p:sp>
    </p:spTree>
    <p:extLst>
      <p:ext uri="{BB962C8B-B14F-4D97-AF65-F5344CB8AC3E}">
        <p14:creationId xmlns:p14="http://schemas.microsoft.com/office/powerpoint/2010/main" val="1667125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74D6CD-2E25-4387-B8CA-68F9B9259E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BBFE63-380B-4824-83CB-7040996C7D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483C7A-1DE3-497A-BAE5-283D62DBA6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41C2AB-6E3B-42EA-98B1-73C26588FA04}" type="datetimeFigureOut">
              <a:rPr lang="en-US" smtClean="0"/>
              <a:t>7/27/2022</a:t>
            </a:fld>
            <a:endParaRPr lang="en-US"/>
          </a:p>
        </p:txBody>
      </p:sp>
      <p:sp>
        <p:nvSpPr>
          <p:cNvPr id="5" name="Footer Placeholder 4">
            <a:extLst>
              <a:ext uri="{FF2B5EF4-FFF2-40B4-BE49-F238E27FC236}">
                <a16:creationId xmlns:a16="http://schemas.microsoft.com/office/drawing/2014/main" id="{0714D96B-888E-457A-AA0C-0DF0F9882F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E50084-8D68-42E0-94C0-CC6899D393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2153E1-1DDC-4727-A38A-5E5A20148F45}" type="slidenum">
              <a:rPr lang="en-US" smtClean="0"/>
              <a:t>‹#›</a:t>
            </a:fld>
            <a:endParaRPr lang="en-US"/>
          </a:p>
        </p:txBody>
      </p:sp>
    </p:spTree>
    <p:extLst>
      <p:ext uri="{BB962C8B-B14F-4D97-AF65-F5344CB8AC3E}">
        <p14:creationId xmlns:p14="http://schemas.microsoft.com/office/powerpoint/2010/main" val="2519187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discovery.informatics.uab.edu/PAGER/index.php/pages/help"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discovery.informatics.uab.edu/PAGER/index.php/geneset/view/"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oi.org/10.1093/nar/gkx1040" TargetMode="External"/><Relationship Id="rId2" Type="http://schemas.openxmlformats.org/officeDocument/2006/relationships/hyperlink" Target="https://doi.org/10.1093/nar/gkaa1094" TargetMode="External"/><Relationship Id="rId1" Type="http://schemas.openxmlformats.org/officeDocument/2006/relationships/slideLayout" Target="../slideLayouts/slideLayout2.xml"/><Relationship Id="rId4" Type="http://schemas.openxmlformats.org/officeDocument/2006/relationships/hyperlink" Target="https://doi.org/10.1093/bioinformatics/btv26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imed-lab.shinyapps.io/PAGERwebapp/" TargetMode="External"/><Relationship Id="rId7"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hyperlink" Target="https://aimed-lab.shinyapps.io/PAGERwebapp/" TargetMode="External"/><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discovery.informatics.uab.edu/PAGER-COV/" TargetMode="External"/><Relationship Id="rId1" Type="http://schemas.openxmlformats.org/officeDocument/2006/relationships/slideLayout" Target="../slideLayouts/slideLayout2.xml"/><Relationship Id="rId4" Type="http://schemas.openxmlformats.org/officeDocument/2006/relationships/hyperlink" Target="https://doi.org/10.1093/nar/gkaa1094"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hyperlink" Target="https://doi.org/10.1093/nar/gkaa1094" TargetMode="Externa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hyperlink" Target="https://pager-cov-run.herokuapp.com/" TargetMode="External"/><Relationship Id="rId7" Type="http://schemas.openxmlformats.org/officeDocument/2006/relationships/hyperlink" Target="https://youtu.be/AArN4zdG94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49.png"/><Relationship Id="rId4" Type="http://schemas.openxmlformats.org/officeDocument/2006/relationships/image" Target="../media/image48.jpeg"/></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hyperlink" Target="https://youtu.be/AArN4zdG94E" TargetMode="External"/><Relationship Id="rId10"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56.png"/></Relationships>
</file>

<file path=ppt/slides/_rels/slide2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4.png"/><Relationship Id="rId7"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6.png"/><Relationship Id="rId10" Type="http://schemas.openxmlformats.org/officeDocument/2006/relationships/image" Target="../media/image63.png"/><Relationship Id="rId4" Type="http://schemas.openxmlformats.org/officeDocument/2006/relationships/image" Target="../media/image55.png"/><Relationship Id="rId9" Type="http://schemas.openxmlformats.org/officeDocument/2006/relationships/image" Target="../media/image62.png"/></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aimed-lab.shinyapps.io/PAGERwebapp/" TargetMode="External"/><Relationship Id="rId7" Type="http://schemas.openxmlformats.org/officeDocument/2006/relationships/hyperlink" Target="https://youtu.be/AArN4zdG94E" TargetMode="External"/><Relationship Id="rId2" Type="http://schemas.openxmlformats.org/officeDocument/2006/relationships/hyperlink" Target="http://discovery.informatics.uab.edu/PAGER/" TargetMode="External"/><Relationship Id="rId1" Type="http://schemas.openxmlformats.org/officeDocument/2006/relationships/slideLayout" Target="../slideLayouts/slideLayout2.xml"/><Relationship Id="rId6" Type="http://schemas.openxmlformats.org/officeDocument/2006/relationships/hyperlink" Target="https://pager-cov-run.herokuapp.com/" TargetMode="External"/><Relationship Id="rId11" Type="http://schemas.openxmlformats.org/officeDocument/2006/relationships/image" Target="../media/image67.png"/><Relationship Id="rId5" Type="http://schemas.openxmlformats.org/officeDocument/2006/relationships/hyperlink" Target="https://github.com/aimed-uab/PAGER-COV_RUN" TargetMode="External"/><Relationship Id="rId10" Type="http://schemas.openxmlformats.org/officeDocument/2006/relationships/image" Target="../media/image66.jpeg"/><Relationship Id="rId4" Type="http://schemas.openxmlformats.org/officeDocument/2006/relationships/hyperlink" Target="http://discovery.informatics.uab.edu/PAGER-COV/" TargetMode="External"/><Relationship Id="rId9"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discovery.informatics.uab.edu/PAGER/" TargetMode="External"/><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26D52-A82C-4885-A42F-CBE32B4FB53C}"/>
              </a:ext>
            </a:extLst>
          </p:cNvPr>
          <p:cNvSpPr>
            <a:spLocks noGrp="1"/>
          </p:cNvSpPr>
          <p:nvPr>
            <p:ph type="ctrTitle"/>
          </p:nvPr>
        </p:nvSpPr>
        <p:spPr>
          <a:xfrm>
            <a:off x="1409700" y="1304535"/>
            <a:ext cx="9144000" cy="2387600"/>
          </a:xfrm>
        </p:spPr>
        <p:txBody>
          <a:bodyPr anchor="ctr">
            <a:noAutofit/>
          </a:bodyPr>
          <a:lstStyle/>
          <a:p>
            <a:r>
              <a:rPr lang="en-US" sz="4400" dirty="0"/>
              <a:t>Functional genomics analysis using </a:t>
            </a:r>
            <a:r>
              <a:rPr lang="en-US" sz="4400" u="sng" dirty="0"/>
              <a:t>P</a:t>
            </a:r>
            <a:r>
              <a:rPr lang="en-US" sz="4400" dirty="0"/>
              <a:t>athways, </a:t>
            </a:r>
            <a:r>
              <a:rPr lang="en-US" sz="4400" u="sng" dirty="0"/>
              <a:t>A</a:t>
            </a:r>
            <a:r>
              <a:rPr lang="en-US" sz="4400" dirty="0"/>
              <a:t>nnotated </a:t>
            </a:r>
            <a:r>
              <a:rPr lang="en-US" sz="4400" u="sng" dirty="0"/>
              <a:t>G</a:t>
            </a:r>
            <a:r>
              <a:rPr lang="en-US" sz="4400" dirty="0"/>
              <a:t>ene Lists and Gene Signatures </a:t>
            </a:r>
            <a:r>
              <a:rPr lang="en-US" sz="4400" u="sng" dirty="0"/>
              <a:t>E</a:t>
            </a:r>
            <a:r>
              <a:rPr lang="en-US" sz="4400" dirty="0"/>
              <a:t>lectronic </a:t>
            </a:r>
            <a:r>
              <a:rPr lang="en-US" sz="4400" u="sng" dirty="0"/>
              <a:t>R</a:t>
            </a:r>
            <a:r>
              <a:rPr lang="en-US" sz="4400" dirty="0"/>
              <a:t>epository (PAGER)</a:t>
            </a:r>
          </a:p>
        </p:txBody>
      </p:sp>
      <p:sp>
        <p:nvSpPr>
          <p:cNvPr id="3" name="Subtitle 2">
            <a:extLst>
              <a:ext uri="{FF2B5EF4-FFF2-40B4-BE49-F238E27FC236}">
                <a16:creationId xmlns:a16="http://schemas.microsoft.com/office/drawing/2014/main" id="{31A75783-B0A8-4A10-A70C-795E96DE1151}"/>
              </a:ext>
            </a:extLst>
          </p:cNvPr>
          <p:cNvSpPr>
            <a:spLocks noGrp="1"/>
          </p:cNvSpPr>
          <p:nvPr>
            <p:ph type="subTitle" idx="1"/>
          </p:nvPr>
        </p:nvSpPr>
        <p:spPr>
          <a:xfrm>
            <a:off x="1524000" y="4079875"/>
            <a:ext cx="9144000" cy="1655762"/>
          </a:xfrm>
        </p:spPr>
        <p:txBody>
          <a:bodyPr/>
          <a:lstStyle/>
          <a:p>
            <a:r>
              <a:rPr lang="en-US" dirty="0"/>
              <a:t>Presenter: Zongliang Yue, Ph.D.</a:t>
            </a:r>
          </a:p>
          <a:p>
            <a:r>
              <a:rPr lang="en-US" dirty="0"/>
              <a:t>Mentor: Jake Y. Chen, Ph.D.</a:t>
            </a:r>
          </a:p>
          <a:p>
            <a:r>
              <a:rPr lang="en-US" dirty="0"/>
              <a:t>Institute: UAB Informatics Institute</a:t>
            </a:r>
          </a:p>
        </p:txBody>
      </p:sp>
      <p:pic>
        <p:nvPicPr>
          <p:cNvPr id="4" name="Picture 3">
            <a:extLst>
              <a:ext uri="{FF2B5EF4-FFF2-40B4-BE49-F238E27FC236}">
                <a16:creationId xmlns:a16="http://schemas.microsoft.com/office/drawing/2014/main" id="{6D6B9285-7F1A-4BCC-8F89-D87686F07A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750" y="5666973"/>
            <a:ext cx="2546252" cy="912808"/>
          </a:xfrm>
          <a:prstGeom prst="rect">
            <a:avLst/>
          </a:prstGeom>
        </p:spPr>
      </p:pic>
      <p:pic>
        <p:nvPicPr>
          <p:cNvPr id="5" name="Picture 4">
            <a:extLst>
              <a:ext uri="{FF2B5EF4-FFF2-40B4-BE49-F238E27FC236}">
                <a16:creationId xmlns:a16="http://schemas.microsoft.com/office/drawing/2014/main" id="{2850091D-FCF3-49A7-AF95-CA7969F67816}"/>
              </a:ext>
            </a:extLst>
          </p:cNvPr>
          <p:cNvPicPr>
            <a:picLocks noChangeAspect="1"/>
          </p:cNvPicPr>
          <p:nvPr/>
        </p:nvPicPr>
        <p:blipFill>
          <a:blip r:embed="rId3"/>
          <a:stretch>
            <a:fillRect/>
          </a:stretch>
        </p:blipFill>
        <p:spPr>
          <a:xfrm>
            <a:off x="4693042" y="5881305"/>
            <a:ext cx="3796441" cy="795140"/>
          </a:xfrm>
          <a:prstGeom prst="rect">
            <a:avLst/>
          </a:prstGeom>
        </p:spPr>
      </p:pic>
      <p:sp>
        <p:nvSpPr>
          <p:cNvPr id="8" name="AutoShape 4" descr="4th Annual Data Science Hackathon ">
            <a:extLst>
              <a:ext uri="{FF2B5EF4-FFF2-40B4-BE49-F238E27FC236}">
                <a16:creationId xmlns:a16="http://schemas.microsoft.com/office/drawing/2014/main" id="{62311108-611A-4BD4-B1D9-7082593644C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6DF59CA4-4D57-4C54-9962-902266441916}"/>
              </a:ext>
            </a:extLst>
          </p:cNvPr>
          <p:cNvPicPr>
            <a:picLocks noChangeAspect="1"/>
          </p:cNvPicPr>
          <p:nvPr/>
        </p:nvPicPr>
        <p:blipFill>
          <a:blip r:embed="rId4"/>
          <a:stretch>
            <a:fillRect/>
          </a:stretch>
        </p:blipFill>
        <p:spPr>
          <a:xfrm>
            <a:off x="-337" y="0"/>
            <a:ext cx="1410037" cy="1410037"/>
          </a:xfrm>
          <a:prstGeom prst="rect">
            <a:avLst/>
          </a:prstGeom>
        </p:spPr>
      </p:pic>
      <p:pic>
        <p:nvPicPr>
          <p:cNvPr id="11" name="Picture 10">
            <a:extLst>
              <a:ext uri="{FF2B5EF4-FFF2-40B4-BE49-F238E27FC236}">
                <a16:creationId xmlns:a16="http://schemas.microsoft.com/office/drawing/2014/main" id="{1F4C279D-3A60-472C-88C3-15DDB4445B6A}"/>
              </a:ext>
            </a:extLst>
          </p:cNvPr>
          <p:cNvPicPr>
            <a:picLocks noChangeAspect="1"/>
          </p:cNvPicPr>
          <p:nvPr/>
        </p:nvPicPr>
        <p:blipFill>
          <a:blip r:embed="rId5"/>
          <a:stretch>
            <a:fillRect/>
          </a:stretch>
        </p:blipFill>
        <p:spPr>
          <a:xfrm>
            <a:off x="8976219" y="5763636"/>
            <a:ext cx="3023276" cy="912809"/>
          </a:xfrm>
          <a:prstGeom prst="rect">
            <a:avLst/>
          </a:prstGeom>
        </p:spPr>
      </p:pic>
    </p:spTree>
    <p:extLst>
      <p:ext uri="{BB962C8B-B14F-4D97-AF65-F5344CB8AC3E}">
        <p14:creationId xmlns:p14="http://schemas.microsoft.com/office/powerpoint/2010/main" val="4251353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err="1"/>
              <a:t>CoI</a:t>
            </a:r>
            <a:r>
              <a:rPr lang="en-US" sz="4000" b="1" dirty="0"/>
              <a:t> or </a:t>
            </a:r>
            <a:r>
              <a:rPr lang="en-US" sz="4000" b="1" dirty="0" err="1"/>
              <a:t>CoT</a:t>
            </a:r>
            <a:r>
              <a:rPr lang="en-US" sz="4000" b="1" dirty="0"/>
              <a:t> as a PAG quality metric</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51487"/>
          <a:stretch/>
        </p:blipFill>
        <p:spPr>
          <a:xfrm>
            <a:off x="717563" y="1575895"/>
            <a:ext cx="4467284" cy="3896138"/>
          </a:xfrm>
          <a:prstGeom prst="rect">
            <a:avLst/>
          </a:prstGeom>
        </p:spPr>
      </p:pic>
      <p:sp>
        <p:nvSpPr>
          <p:cNvPr id="6" name="TextBox 5"/>
          <p:cNvSpPr txBox="1"/>
          <p:nvPr/>
        </p:nvSpPr>
        <p:spPr>
          <a:xfrm>
            <a:off x="820574" y="5688449"/>
            <a:ext cx="5176500" cy="646331"/>
          </a:xfrm>
          <a:prstGeom prst="rect">
            <a:avLst/>
          </a:prstGeom>
          <a:noFill/>
        </p:spPr>
        <p:txBody>
          <a:bodyPr wrap="square" rtlCol="0">
            <a:spAutoFit/>
          </a:bodyPr>
          <a:lstStyle/>
          <a:p>
            <a:r>
              <a:rPr lang="en-US" dirty="0"/>
              <a:t>Randomly generated PAGs are size-matched to recorded true PAGs.</a:t>
            </a:r>
          </a:p>
        </p:txBody>
      </p:sp>
      <p:pic>
        <p:nvPicPr>
          <p:cNvPr id="5" name="Picture 4">
            <a:extLst>
              <a:ext uri="{FF2B5EF4-FFF2-40B4-BE49-F238E27FC236}">
                <a16:creationId xmlns:a16="http://schemas.microsoft.com/office/drawing/2014/main" id="{BC612802-6F49-4987-BD22-28D28F034BA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8166"/>
          <a:stretch/>
        </p:blipFill>
        <p:spPr>
          <a:xfrm>
            <a:off x="6172132" y="1690688"/>
            <a:ext cx="4245732" cy="3956370"/>
          </a:xfrm>
          <a:prstGeom prst="rect">
            <a:avLst/>
          </a:prstGeom>
        </p:spPr>
      </p:pic>
      <p:sp>
        <p:nvSpPr>
          <p:cNvPr id="7" name="TextBox 6">
            <a:extLst>
              <a:ext uri="{FF2B5EF4-FFF2-40B4-BE49-F238E27FC236}">
                <a16:creationId xmlns:a16="http://schemas.microsoft.com/office/drawing/2014/main" id="{D548C77F-0D21-4839-A948-5B2275A41204}"/>
              </a:ext>
            </a:extLst>
          </p:cNvPr>
          <p:cNvSpPr txBox="1"/>
          <p:nvPr/>
        </p:nvSpPr>
        <p:spPr>
          <a:xfrm rot="16200000">
            <a:off x="5654107" y="3181558"/>
            <a:ext cx="1036053" cy="369332"/>
          </a:xfrm>
          <a:prstGeom prst="rect">
            <a:avLst/>
          </a:prstGeom>
          <a:solidFill>
            <a:schemeClr val="bg1"/>
          </a:solidFill>
        </p:spPr>
        <p:txBody>
          <a:bodyPr wrap="none" rtlCol="0">
            <a:spAutoFit/>
          </a:bodyPr>
          <a:lstStyle/>
          <a:p>
            <a:r>
              <a:rPr lang="en-US" dirty="0"/>
              <a:t>precision</a:t>
            </a:r>
          </a:p>
        </p:txBody>
      </p:sp>
      <p:sp>
        <p:nvSpPr>
          <p:cNvPr id="8" name="TextBox 7">
            <a:extLst>
              <a:ext uri="{FF2B5EF4-FFF2-40B4-BE49-F238E27FC236}">
                <a16:creationId xmlns:a16="http://schemas.microsoft.com/office/drawing/2014/main" id="{0D45CD21-E329-45E6-AC14-A55DBFC10433}"/>
              </a:ext>
            </a:extLst>
          </p:cNvPr>
          <p:cNvSpPr txBox="1"/>
          <p:nvPr/>
        </p:nvSpPr>
        <p:spPr>
          <a:xfrm>
            <a:off x="8082568" y="5357239"/>
            <a:ext cx="1348011" cy="369332"/>
          </a:xfrm>
          <a:prstGeom prst="rect">
            <a:avLst/>
          </a:prstGeom>
          <a:solidFill>
            <a:schemeClr val="bg1"/>
          </a:solidFill>
        </p:spPr>
        <p:txBody>
          <a:bodyPr wrap="square" rtlCol="0">
            <a:spAutoFit/>
          </a:bodyPr>
          <a:lstStyle/>
          <a:p>
            <a:r>
              <a:rPr lang="en-US" dirty="0"/>
              <a:t>1-recall</a:t>
            </a:r>
          </a:p>
        </p:txBody>
      </p:sp>
      <p:pic>
        <p:nvPicPr>
          <p:cNvPr id="9" name="Picture 8">
            <a:extLst>
              <a:ext uri="{FF2B5EF4-FFF2-40B4-BE49-F238E27FC236}">
                <a16:creationId xmlns:a16="http://schemas.microsoft.com/office/drawing/2014/main" id="{568CC0A9-7D63-4CAE-A650-F73E437D2AE8}"/>
              </a:ext>
            </a:extLst>
          </p:cNvPr>
          <p:cNvPicPr>
            <a:picLocks noChangeAspect="1"/>
          </p:cNvPicPr>
          <p:nvPr/>
        </p:nvPicPr>
        <p:blipFill rotWithShape="1">
          <a:blip r:embed="rId3"/>
          <a:srcRect l="517" t="16114" r="66837" b="64763"/>
          <a:stretch/>
        </p:blipFill>
        <p:spPr>
          <a:xfrm>
            <a:off x="9158646" y="5560511"/>
            <a:ext cx="2651263" cy="1205380"/>
          </a:xfrm>
          <a:prstGeom prst="rect">
            <a:avLst/>
          </a:prstGeom>
        </p:spPr>
      </p:pic>
      <p:sp>
        <p:nvSpPr>
          <p:cNvPr id="10" name="TextBox 9">
            <a:extLst>
              <a:ext uri="{FF2B5EF4-FFF2-40B4-BE49-F238E27FC236}">
                <a16:creationId xmlns:a16="http://schemas.microsoft.com/office/drawing/2014/main" id="{6E0B2AD2-8BBF-435D-93D2-9CC1A43DEFED}"/>
              </a:ext>
            </a:extLst>
          </p:cNvPr>
          <p:cNvSpPr txBox="1"/>
          <p:nvPr/>
        </p:nvSpPr>
        <p:spPr>
          <a:xfrm>
            <a:off x="6204535" y="5681638"/>
            <a:ext cx="2952787" cy="1077218"/>
          </a:xfrm>
          <a:prstGeom prst="rect">
            <a:avLst/>
          </a:prstGeom>
          <a:noFill/>
        </p:spPr>
        <p:txBody>
          <a:bodyPr wrap="square" rtlCol="0">
            <a:spAutoFit/>
          </a:bodyPr>
          <a:lstStyle/>
          <a:p>
            <a:r>
              <a:rPr lang="en-US" sz="1600" dirty="0" err="1"/>
              <a:t>CoI</a:t>
            </a:r>
            <a:r>
              <a:rPr lang="en-US" sz="1600" dirty="0"/>
              <a:t> is better for large-sized PAGs</a:t>
            </a:r>
          </a:p>
          <a:p>
            <a:r>
              <a:rPr lang="en-US" sz="1600" dirty="0" err="1"/>
              <a:t>CoT</a:t>
            </a:r>
            <a:r>
              <a:rPr lang="en-US" sz="1600" dirty="0"/>
              <a:t> is better for small-sized PAGs</a:t>
            </a:r>
          </a:p>
          <a:p>
            <a:r>
              <a:rPr lang="en-US" sz="1600" dirty="0" err="1"/>
              <a:t>CoCo</a:t>
            </a:r>
            <a:r>
              <a:rPr lang="en-US" sz="1600" dirty="0"/>
              <a:t> achieves a good balance overall</a:t>
            </a:r>
          </a:p>
        </p:txBody>
      </p:sp>
      <p:sp>
        <p:nvSpPr>
          <p:cNvPr id="11" name="Rectangle 10">
            <a:extLst>
              <a:ext uri="{FF2B5EF4-FFF2-40B4-BE49-F238E27FC236}">
                <a16:creationId xmlns:a16="http://schemas.microsoft.com/office/drawing/2014/main" id="{12D4D0A0-BB3A-4AA2-B349-E342E88CD0EC}"/>
              </a:ext>
            </a:extLst>
          </p:cNvPr>
          <p:cNvSpPr/>
          <p:nvPr/>
        </p:nvSpPr>
        <p:spPr>
          <a:xfrm>
            <a:off x="838200" y="6458114"/>
            <a:ext cx="4844614" cy="307777"/>
          </a:xfrm>
          <a:prstGeom prst="rect">
            <a:avLst/>
          </a:prstGeom>
        </p:spPr>
        <p:txBody>
          <a:bodyPr wrap="square">
            <a:spAutoFit/>
          </a:bodyPr>
          <a:lstStyle/>
          <a:p>
            <a:r>
              <a:rPr lang="en-US" sz="1400" i="1" dirty="0"/>
              <a:t>Yue et al (2015) Bioinformatics</a:t>
            </a:r>
            <a:r>
              <a:rPr lang="en-US" sz="1400" dirty="0"/>
              <a:t>, Vol. 31, No. 12, pp. i250-i257</a:t>
            </a:r>
          </a:p>
        </p:txBody>
      </p:sp>
    </p:spTree>
    <p:extLst>
      <p:ext uri="{BB962C8B-B14F-4D97-AF65-F5344CB8AC3E}">
        <p14:creationId xmlns:p14="http://schemas.microsoft.com/office/powerpoint/2010/main" val="3544273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Zongliang\Desktop\new files\pager2 data\1.writing\submission\revision\resubmission\posterFigS2.png"/>
          <p:cNvPicPr>
            <a:picLocks noGrp="1" noChangeAspect="1" noChangeArrowheads="1"/>
          </p:cNvPicPr>
          <p:nvPr>
            <p:ph idx="1"/>
          </p:nvPr>
        </p:nvPicPr>
        <p:blipFill rotWithShape="1">
          <a:blip r:embed="rId2" cstate="print"/>
          <a:srcRect r="33366"/>
          <a:stretch/>
        </p:blipFill>
        <p:spPr bwMode="auto">
          <a:xfrm>
            <a:off x="1784429" y="864705"/>
            <a:ext cx="5346996" cy="4604445"/>
          </a:xfrm>
          <a:prstGeom prst="rect">
            <a:avLst/>
          </a:prstGeom>
          <a:noFill/>
        </p:spPr>
      </p:pic>
      <p:sp>
        <p:nvSpPr>
          <p:cNvPr id="2051" name="Rectangle 3"/>
          <p:cNvSpPr>
            <a:spLocks noChangeArrowheads="1"/>
          </p:cNvSpPr>
          <p:nvPr/>
        </p:nvSpPr>
        <p:spPr bwMode="auto">
          <a:xfrm>
            <a:off x="944196" y="5623963"/>
            <a:ext cx="6444208" cy="7386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altLang="zh-CN" sz="1400" b="1" i="1" dirty="0" err="1">
                <a:latin typeface="Times New Roman" pitchFamily="18" charset="0"/>
                <a:ea typeface="宋体" pitchFamily="2" charset="-122"/>
                <a:cs typeface="Times New Roman" pitchFamily="18" charset="0"/>
              </a:rPr>
              <a:t>CoI</a:t>
            </a:r>
            <a:r>
              <a:rPr lang="en-US" altLang="zh-CN" sz="1400" b="1" dirty="0">
                <a:latin typeface="Times New Roman" pitchFamily="18" charset="0"/>
                <a:ea typeface="宋体" pitchFamily="2" charset="-122"/>
                <a:cs typeface="Times New Roman" pitchFamily="18" charset="0"/>
              </a:rPr>
              <a:t> and </a:t>
            </a:r>
            <a:r>
              <a:rPr lang="en-US" altLang="zh-CN" sz="1400" b="1" i="1" dirty="0" err="1">
                <a:latin typeface="Times New Roman" pitchFamily="18" charset="0"/>
                <a:ea typeface="宋体" pitchFamily="2" charset="-122"/>
                <a:cs typeface="Times New Roman" pitchFamily="18" charset="0"/>
              </a:rPr>
              <a:t>CoT</a:t>
            </a:r>
            <a:r>
              <a:rPr lang="en-US" altLang="zh-CN" sz="1400" b="1" dirty="0">
                <a:latin typeface="Times New Roman" pitchFamily="18" charset="0"/>
                <a:ea typeface="宋体" pitchFamily="2" charset="-122"/>
                <a:cs typeface="Times New Roman" pitchFamily="18" charset="0"/>
              </a:rPr>
              <a:t> normalization. </a:t>
            </a:r>
            <a:r>
              <a:rPr lang="en-US" altLang="zh-CN" sz="1400" dirty="0">
                <a:latin typeface="Times New Roman" pitchFamily="18" charset="0"/>
                <a:ea typeface="宋体" pitchFamily="2" charset="-122"/>
                <a:cs typeface="Times New Roman" pitchFamily="18" charset="0"/>
              </a:rPr>
              <a:t>(a) The relationship of PAG size and </a:t>
            </a:r>
            <a:r>
              <a:rPr lang="en-US" altLang="zh-CN" sz="1400" i="1" dirty="0" err="1">
                <a:latin typeface="Times New Roman" pitchFamily="18" charset="0"/>
                <a:ea typeface="宋体" pitchFamily="2" charset="-122"/>
                <a:cs typeface="Times New Roman" pitchFamily="18" charset="0"/>
              </a:rPr>
              <a:t>CoI</a:t>
            </a:r>
            <a:r>
              <a:rPr lang="en-US" altLang="zh-CN" sz="1400" dirty="0">
                <a:latin typeface="Times New Roman" pitchFamily="18" charset="0"/>
                <a:ea typeface="宋体" pitchFamily="2" charset="-122"/>
                <a:cs typeface="Times New Roman" pitchFamily="18" charset="0"/>
              </a:rPr>
              <a:t> score, (b) the relationship of PAG size and </a:t>
            </a:r>
            <a:r>
              <a:rPr lang="en-US" altLang="zh-CN" sz="1400" i="1" dirty="0" err="1">
                <a:latin typeface="Times New Roman" pitchFamily="18" charset="0"/>
                <a:ea typeface="宋体" pitchFamily="2" charset="-122"/>
                <a:cs typeface="Times New Roman" pitchFamily="18" charset="0"/>
              </a:rPr>
              <a:t>nCoI</a:t>
            </a:r>
            <a:r>
              <a:rPr lang="en-US" altLang="zh-CN" sz="1400" dirty="0">
                <a:latin typeface="Times New Roman" pitchFamily="18" charset="0"/>
                <a:ea typeface="宋体" pitchFamily="2" charset="-122"/>
                <a:cs typeface="Times New Roman" pitchFamily="18" charset="0"/>
              </a:rPr>
              <a:t> score, (d) the relationship of PAG size and </a:t>
            </a:r>
            <a:r>
              <a:rPr lang="en-US" altLang="zh-CN" sz="1400" i="1" dirty="0" err="1">
                <a:latin typeface="Times New Roman" pitchFamily="18" charset="0"/>
                <a:ea typeface="宋体" pitchFamily="2" charset="-122"/>
                <a:cs typeface="Times New Roman" pitchFamily="18" charset="0"/>
              </a:rPr>
              <a:t>nCoT</a:t>
            </a:r>
            <a:r>
              <a:rPr lang="en-US" altLang="zh-CN" sz="1400" dirty="0">
                <a:latin typeface="Times New Roman" pitchFamily="18" charset="0"/>
                <a:ea typeface="宋体" pitchFamily="2" charset="-122"/>
                <a:cs typeface="Times New Roman" pitchFamily="18" charset="0"/>
              </a:rPr>
              <a:t> score, (e) the </a:t>
            </a:r>
            <a:r>
              <a:rPr lang="en-US" altLang="zh-CN" sz="1400" i="1" dirty="0" err="1">
                <a:latin typeface="Times New Roman" pitchFamily="18" charset="0"/>
                <a:ea typeface="宋体" pitchFamily="2" charset="-122"/>
                <a:cs typeface="Times New Roman" pitchFamily="18" charset="0"/>
              </a:rPr>
              <a:t>CoI</a:t>
            </a:r>
            <a:r>
              <a:rPr lang="en-US" altLang="zh-CN" sz="1400" dirty="0">
                <a:latin typeface="Times New Roman" pitchFamily="18" charset="0"/>
                <a:ea typeface="宋体" pitchFamily="2" charset="-122"/>
                <a:cs typeface="Times New Roman" pitchFamily="18" charset="0"/>
              </a:rPr>
              <a:t>, </a:t>
            </a:r>
            <a:r>
              <a:rPr lang="en-US" altLang="zh-CN" sz="1400" i="1" dirty="0" err="1">
                <a:latin typeface="Times New Roman" pitchFamily="18" charset="0"/>
                <a:ea typeface="宋体" pitchFamily="2" charset="-122"/>
                <a:cs typeface="Times New Roman" pitchFamily="18" charset="0"/>
              </a:rPr>
              <a:t>CoT</a:t>
            </a:r>
            <a:r>
              <a:rPr lang="en-US" altLang="zh-CN" sz="1400" dirty="0">
                <a:latin typeface="Times New Roman" pitchFamily="18" charset="0"/>
                <a:ea typeface="宋体" pitchFamily="2" charset="-122"/>
                <a:cs typeface="Times New Roman" pitchFamily="18" charset="0"/>
              </a:rPr>
              <a:t>, </a:t>
            </a:r>
            <a:r>
              <a:rPr lang="en-US" altLang="zh-CN" sz="1400" i="1" dirty="0" err="1">
                <a:latin typeface="Times New Roman" pitchFamily="18" charset="0"/>
                <a:ea typeface="宋体" pitchFamily="2" charset="-122"/>
                <a:cs typeface="Times New Roman" pitchFamily="18" charset="0"/>
              </a:rPr>
              <a:t>CoCo</a:t>
            </a:r>
            <a:r>
              <a:rPr lang="en-US" altLang="zh-CN" sz="1400" dirty="0">
                <a:latin typeface="Times New Roman" pitchFamily="18" charset="0"/>
                <a:ea typeface="宋体" pitchFamily="2" charset="-122"/>
                <a:cs typeface="Times New Roman" pitchFamily="18" charset="0"/>
              </a:rPr>
              <a:t> score distribution of PAGER</a:t>
            </a:r>
            <a:endParaRPr lang="en-US" altLang="zh-CN" sz="2400" dirty="0">
              <a:latin typeface="Arial" pitchFamily="34" charset="0"/>
              <a:ea typeface="宋体" pitchFamily="2" charset="-122"/>
              <a:cs typeface="宋体" pitchFamily="2" charset="-122"/>
            </a:endParaRPr>
          </a:p>
        </p:txBody>
      </p:sp>
      <p:sp>
        <p:nvSpPr>
          <p:cNvPr id="4" name="Title 1"/>
          <p:cNvSpPr>
            <a:spLocks noGrp="1"/>
          </p:cNvSpPr>
          <p:nvPr>
            <p:ph type="title"/>
          </p:nvPr>
        </p:nvSpPr>
        <p:spPr>
          <a:xfrm>
            <a:off x="846317" y="92871"/>
            <a:ext cx="7886700" cy="864704"/>
          </a:xfrm>
        </p:spPr>
        <p:txBody>
          <a:bodyPr>
            <a:normAutofit/>
          </a:bodyPr>
          <a:lstStyle/>
          <a:p>
            <a:r>
              <a:rPr lang="en-US" sz="4000" b="1" dirty="0"/>
              <a:t>Size bias and corrections (</a:t>
            </a:r>
            <a:r>
              <a:rPr lang="en-US" sz="4000" b="1" dirty="0" err="1"/>
              <a:t>nCoCo</a:t>
            </a:r>
            <a:r>
              <a:rPr lang="en-US" sz="4000" b="1" dirty="0"/>
              <a:t>)</a:t>
            </a:r>
          </a:p>
        </p:txBody>
      </p:sp>
      <p:sp>
        <p:nvSpPr>
          <p:cNvPr id="2" name="TextBox 1"/>
          <p:cNvSpPr txBox="1"/>
          <p:nvPr/>
        </p:nvSpPr>
        <p:spPr>
          <a:xfrm>
            <a:off x="981324" y="1730336"/>
            <a:ext cx="803105" cy="369332"/>
          </a:xfrm>
          <a:prstGeom prst="rect">
            <a:avLst/>
          </a:prstGeom>
          <a:noFill/>
        </p:spPr>
        <p:txBody>
          <a:bodyPr wrap="none" rtlCol="0">
            <a:spAutoFit/>
          </a:bodyPr>
          <a:lstStyle/>
          <a:p>
            <a:r>
              <a:rPr lang="en-US" dirty="0"/>
              <a:t>Before</a:t>
            </a:r>
          </a:p>
        </p:txBody>
      </p:sp>
      <p:sp>
        <p:nvSpPr>
          <p:cNvPr id="6" name="TextBox 5"/>
          <p:cNvSpPr txBox="1"/>
          <p:nvPr/>
        </p:nvSpPr>
        <p:spPr>
          <a:xfrm>
            <a:off x="999478" y="3864852"/>
            <a:ext cx="658257" cy="369332"/>
          </a:xfrm>
          <a:prstGeom prst="rect">
            <a:avLst/>
          </a:prstGeom>
          <a:noFill/>
        </p:spPr>
        <p:txBody>
          <a:bodyPr wrap="none" rtlCol="0">
            <a:spAutoFit/>
          </a:bodyPr>
          <a:lstStyle/>
          <a:p>
            <a:r>
              <a:rPr lang="en-US" dirty="0"/>
              <a:t>After</a:t>
            </a:r>
          </a:p>
        </p:txBody>
      </p:sp>
      <p:sp>
        <p:nvSpPr>
          <p:cNvPr id="7" name="内容占位符 2">
            <a:extLst>
              <a:ext uri="{FF2B5EF4-FFF2-40B4-BE49-F238E27FC236}">
                <a16:creationId xmlns:a16="http://schemas.microsoft.com/office/drawing/2014/main" id="{060357F3-1EFF-4E2E-8837-CBD81234EC69}"/>
              </a:ext>
            </a:extLst>
          </p:cNvPr>
          <p:cNvSpPr txBox="1">
            <a:spLocks/>
          </p:cNvSpPr>
          <p:nvPr/>
        </p:nvSpPr>
        <p:spPr>
          <a:xfrm>
            <a:off x="7388404" y="1915002"/>
            <a:ext cx="4181522" cy="683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b="1" dirty="0"/>
              <a:t>An example of comparing the PAG quality using </a:t>
            </a:r>
            <a:r>
              <a:rPr lang="en-US" altLang="zh-CN" sz="1600" b="1" i="1" dirty="0" err="1"/>
              <a:t>nCoCo</a:t>
            </a:r>
            <a:r>
              <a:rPr lang="en-US" altLang="zh-CN" sz="1600" b="1" dirty="0"/>
              <a:t> score</a:t>
            </a:r>
            <a:endParaRPr lang="zh-CN" altLang="en-US" sz="1600" dirty="0"/>
          </a:p>
          <a:p>
            <a:endParaRPr lang="zh-CN" altLang="en-US" sz="1600" dirty="0"/>
          </a:p>
        </p:txBody>
      </p:sp>
      <p:graphicFrame>
        <p:nvGraphicFramePr>
          <p:cNvPr id="8" name="表格 3">
            <a:extLst>
              <a:ext uri="{FF2B5EF4-FFF2-40B4-BE49-F238E27FC236}">
                <a16:creationId xmlns:a16="http://schemas.microsoft.com/office/drawing/2014/main" id="{FA67CB54-26C7-43A6-8DBD-9B8A665C1062}"/>
              </a:ext>
            </a:extLst>
          </p:cNvPr>
          <p:cNvGraphicFramePr>
            <a:graphicFrameLocks noGrp="1"/>
          </p:cNvGraphicFramePr>
          <p:nvPr>
            <p:extLst>
              <p:ext uri="{D42A27DB-BD31-4B8C-83A1-F6EECF244321}">
                <p14:modId xmlns:p14="http://schemas.microsoft.com/office/powerpoint/2010/main" val="1497553747"/>
              </p:ext>
            </p:extLst>
          </p:nvPr>
        </p:nvGraphicFramePr>
        <p:xfrm>
          <a:off x="7209583" y="2818393"/>
          <a:ext cx="4912257" cy="1439799"/>
        </p:xfrm>
        <a:graphic>
          <a:graphicData uri="http://schemas.openxmlformats.org/drawingml/2006/table">
            <a:tbl>
              <a:tblPr/>
              <a:tblGrid>
                <a:gridCol w="774945">
                  <a:extLst>
                    <a:ext uri="{9D8B030D-6E8A-4147-A177-3AD203B41FA5}">
                      <a16:colId xmlns:a16="http://schemas.microsoft.com/office/drawing/2014/main" val="20000"/>
                    </a:ext>
                  </a:extLst>
                </a:gridCol>
                <a:gridCol w="386524">
                  <a:extLst>
                    <a:ext uri="{9D8B030D-6E8A-4147-A177-3AD203B41FA5}">
                      <a16:colId xmlns:a16="http://schemas.microsoft.com/office/drawing/2014/main" val="20001"/>
                    </a:ext>
                  </a:extLst>
                </a:gridCol>
                <a:gridCol w="1007983">
                  <a:extLst>
                    <a:ext uri="{9D8B030D-6E8A-4147-A177-3AD203B41FA5}">
                      <a16:colId xmlns:a16="http://schemas.microsoft.com/office/drawing/2014/main" val="20002"/>
                    </a:ext>
                  </a:extLst>
                </a:gridCol>
                <a:gridCol w="613043">
                  <a:extLst>
                    <a:ext uri="{9D8B030D-6E8A-4147-A177-3AD203B41FA5}">
                      <a16:colId xmlns:a16="http://schemas.microsoft.com/office/drawing/2014/main" val="20003"/>
                    </a:ext>
                  </a:extLst>
                </a:gridCol>
                <a:gridCol w="601728">
                  <a:extLst>
                    <a:ext uri="{9D8B030D-6E8A-4147-A177-3AD203B41FA5}">
                      <a16:colId xmlns:a16="http://schemas.microsoft.com/office/drawing/2014/main" val="20004"/>
                    </a:ext>
                  </a:extLst>
                </a:gridCol>
                <a:gridCol w="415085">
                  <a:extLst>
                    <a:ext uri="{9D8B030D-6E8A-4147-A177-3AD203B41FA5}">
                      <a16:colId xmlns:a16="http://schemas.microsoft.com/office/drawing/2014/main" val="20005"/>
                    </a:ext>
                  </a:extLst>
                </a:gridCol>
                <a:gridCol w="516794">
                  <a:extLst>
                    <a:ext uri="{9D8B030D-6E8A-4147-A177-3AD203B41FA5}">
                      <a16:colId xmlns:a16="http://schemas.microsoft.com/office/drawing/2014/main" val="20006"/>
                    </a:ext>
                  </a:extLst>
                </a:gridCol>
                <a:gridCol w="596155">
                  <a:extLst>
                    <a:ext uri="{9D8B030D-6E8A-4147-A177-3AD203B41FA5}">
                      <a16:colId xmlns:a16="http://schemas.microsoft.com/office/drawing/2014/main" val="20007"/>
                    </a:ext>
                  </a:extLst>
                </a:gridCol>
              </a:tblGrid>
              <a:tr h="171450">
                <a:tc>
                  <a:txBody>
                    <a:bodyPr/>
                    <a:lstStyle/>
                    <a:p>
                      <a:pPr algn="just">
                        <a:lnSpc>
                          <a:spcPct val="115000"/>
                        </a:lnSpc>
                        <a:spcAft>
                          <a:spcPts val="0"/>
                        </a:spcAft>
                      </a:pPr>
                      <a:r>
                        <a:rPr lang="en-US" sz="1050" b="1" kern="100" dirty="0">
                          <a:latin typeface="+mn-lt"/>
                          <a:ea typeface="SimSun"/>
                          <a:cs typeface="Times New Roman"/>
                        </a:rPr>
                        <a:t>PAG Id</a:t>
                      </a:r>
                      <a:endParaRPr lang="zh-CN" sz="1600" kern="100" dirty="0">
                        <a:latin typeface="+mn-lt"/>
                        <a:ea typeface="宋体"/>
                        <a:cs typeface="Times New Roman"/>
                      </a:endParaRPr>
                    </a:p>
                  </a:txBody>
                  <a:tcPr marL="60008" marR="60008"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050" b="1" kern="100" dirty="0">
                          <a:latin typeface="+mn-lt"/>
                          <a:ea typeface="SimSun"/>
                          <a:cs typeface="Times New Roman"/>
                        </a:rPr>
                        <a:t>Type</a:t>
                      </a:r>
                      <a:endParaRPr lang="zh-CN" sz="1600" kern="100" dirty="0">
                        <a:latin typeface="+mn-lt"/>
                        <a:ea typeface="宋体"/>
                        <a:cs typeface="Times New Roman"/>
                      </a:endParaRPr>
                    </a:p>
                  </a:txBody>
                  <a:tcPr marL="60008" marR="60008"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050" b="1" kern="100">
                          <a:latin typeface="+mn-lt"/>
                          <a:ea typeface="SimSun"/>
                          <a:cs typeface="Times New Roman"/>
                        </a:rPr>
                        <a:t>PAG name</a:t>
                      </a:r>
                      <a:endParaRPr lang="zh-CN" sz="1600" kern="100">
                        <a:latin typeface="+mn-lt"/>
                        <a:ea typeface="宋体"/>
                        <a:cs typeface="Times New Roman"/>
                      </a:endParaRPr>
                    </a:p>
                  </a:txBody>
                  <a:tcPr marL="60008" marR="60008"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050" b="1" kern="100" dirty="0">
                          <a:latin typeface="+mn-lt"/>
                          <a:ea typeface="SimSun"/>
                          <a:cs typeface="Times New Roman"/>
                        </a:rPr>
                        <a:t>PAG size</a:t>
                      </a:r>
                      <a:endParaRPr lang="zh-CN" sz="1600" kern="100" dirty="0">
                        <a:latin typeface="+mn-lt"/>
                        <a:ea typeface="宋体"/>
                        <a:cs typeface="Times New Roman"/>
                      </a:endParaRPr>
                    </a:p>
                  </a:txBody>
                  <a:tcPr marL="60008" marR="60008"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050" b="1" kern="100" dirty="0">
                          <a:latin typeface="+mn-lt"/>
                          <a:ea typeface="SimSun"/>
                          <a:cs typeface="Times New Roman"/>
                        </a:rPr>
                        <a:t>Theoretical PPI</a:t>
                      </a:r>
                      <a:endParaRPr lang="zh-CN" sz="1600" kern="100" dirty="0">
                        <a:latin typeface="+mn-lt"/>
                        <a:ea typeface="宋体"/>
                        <a:cs typeface="Times New Roman"/>
                      </a:endParaRPr>
                    </a:p>
                  </a:txBody>
                  <a:tcPr marL="60008" marR="60008"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050" b="1" kern="100">
                          <a:latin typeface="+mn-lt"/>
                          <a:ea typeface="SimSun"/>
                          <a:cs typeface="Times New Roman"/>
                        </a:rPr>
                        <a:t>PPI</a:t>
                      </a:r>
                      <a:endParaRPr lang="zh-CN" sz="1600" kern="100">
                        <a:latin typeface="+mn-lt"/>
                        <a:ea typeface="宋体"/>
                        <a:cs typeface="Times New Roman"/>
                      </a:endParaRPr>
                    </a:p>
                  </a:txBody>
                  <a:tcPr marL="60008" marR="60008"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050" b="1" i="1" kern="100">
                          <a:latin typeface="+mn-lt"/>
                          <a:ea typeface="SimSun"/>
                          <a:cs typeface="Times New Roman"/>
                        </a:rPr>
                        <a:t>CoCo</a:t>
                      </a:r>
                      <a:endParaRPr lang="zh-CN" sz="1600" kern="100">
                        <a:latin typeface="+mn-lt"/>
                        <a:ea typeface="宋体"/>
                        <a:cs typeface="Times New Roman"/>
                      </a:endParaRPr>
                    </a:p>
                  </a:txBody>
                  <a:tcPr marL="60008" marR="60008"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050" b="1" i="1" kern="100" dirty="0" err="1">
                          <a:latin typeface="+mn-lt"/>
                          <a:ea typeface="SimSun"/>
                          <a:cs typeface="Times New Roman"/>
                        </a:rPr>
                        <a:t>nCoCo</a:t>
                      </a:r>
                      <a:endParaRPr lang="zh-CN" sz="1600" kern="100" dirty="0">
                        <a:latin typeface="+mn-lt"/>
                        <a:ea typeface="宋体"/>
                        <a:cs typeface="Times New Roman"/>
                      </a:endParaRPr>
                    </a:p>
                  </a:txBody>
                  <a:tcPr marL="60008" marR="60008"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1450">
                <a:tc>
                  <a:txBody>
                    <a:bodyPr/>
                    <a:lstStyle/>
                    <a:p>
                      <a:pPr algn="just">
                        <a:lnSpc>
                          <a:spcPct val="115000"/>
                        </a:lnSpc>
                        <a:spcAft>
                          <a:spcPts val="0"/>
                        </a:spcAft>
                      </a:pPr>
                      <a:r>
                        <a:rPr lang="en-US" sz="1050" kern="100" dirty="0">
                          <a:latin typeface="+mn-lt"/>
                          <a:ea typeface="SimSun"/>
                          <a:cs typeface="Times New Roman"/>
                        </a:rPr>
                        <a:t>WIG001980</a:t>
                      </a:r>
                      <a:endParaRPr lang="zh-CN" sz="1600" kern="100" dirty="0">
                        <a:latin typeface="+mn-lt"/>
                        <a:ea typeface="宋体"/>
                        <a:cs typeface="Times New Roman"/>
                      </a:endParaRPr>
                    </a:p>
                  </a:txBody>
                  <a:tcPr marL="60008" marR="6000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15000"/>
                        </a:lnSpc>
                        <a:spcAft>
                          <a:spcPts val="0"/>
                        </a:spcAft>
                      </a:pPr>
                      <a:r>
                        <a:rPr lang="en-US" sz="1050" kern="100" dirty="0">
                          <a:latin typeface="+mn-lt"/>
                          <a:ea typeface="SimSun"/>
                          <a:cs typeface="Times New Roman"/>
                        </a:rPr>
                        <a:t>P</a:t>
                      </a:r>
                      <a:endParaRPr lang="zh-CN" sz="1600" kern="100" dirty="0">
                        <a:latin typeface="+mn-lt"/>
                        <a:ea typeface="宋体"/>
                        <a:cs typeface="Times New Roman"/>
                      </a:endParaRPr>
                    </a:p>
                  </a:txBody>
                  <a:tcPr marL="60008" marR="6000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15000"/>
                        </a:lnSpc>
                        <a:spcAft>
                          <a:spcPts val="0"/>
                        </a:spcAft>
                      </a:pPr>
                      <a:r>
                        <a:rPr lang="en-US" sz="1050" kern="100" dirty="0">
                          <a:latin typeface="+mn-lt"/>
                          <a:ea typeface="SimSun"/>
                          <a:cs typeface="Times New Roman"/>
                        </a:rPr>
                        <a:t>Non-homologous end joining</a:t>
                      </a:r>
                      <a:endParaRPr lang="zh-CN" sz="1600" kern="100" dirty="0">
                        <a:latin typeface="+mn-lt"/>
                        <a:ea typeface="宋体"/>
                        <a:cs typeface="Times New Roman"/>
                      </a:endParaRPr>
                    </a:p>
                  </a:txBody>
                  <a:tcPr marL="60008" marR="6000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15000"/>
                        </a:lnSpc>
                        <a:spcAft>
                          <a:spcPts val="0"/>
                        </a:spcAft>
                      </a:pPr>
                      <a:r>
                        <a:rPr lang="en-US" sz="1050" kern="100" dirty="0">
                          <a:latin typeface="+mn-lt"/>
                          <a:ea typeface="SimSun"/>
                          <a:cs typeface="Times New Roman"/>
                        </a:rPr>
                        <a:t>6</a:t>
                      </a:r>
                      <a:endParaRPr lang="zh-CN" sz="1600" kern="100" dirty="0">
                        <a:latin typeface="+mn-lt"/>
                        <a:ea typeface="宋体"/>
                        <a:cs typeface="Times New Roman"/>
                      </a:endParaRPr>
                    </a:p>
                  </a:txBody>
                  <a:tcPr marL="60008" marR="6000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15000"/>
                        </a:lnSpc>
                        <a:spcAft>
                          <a:spcPts val="0"/>
                        </a:spcAft>
                      </a:pPr>
                      <a:r>
                        <a:rPr lang="en-US" sz="1050" kern="100">
                          <a:latin typeface="+mn-lt"/>
                          <a:ea typeface="SimSun"/>
                          <a:cs typeface="Times New Roman"/>
                        </a:rPr>
                        <a:t>15</a:t>
                      </a:r>
                      <a:endParaRPr lang="zh-CN" sz="1600" kern="100">
                        <a:latin typeface="+mn-lt"/>
                        <a:ea typeface="宋体"/>
                        <a:cs typeface="Times New Roman"/>
                      </a:endParaRPr>
                    </a:p>
                  </a:txBody>
                  <a:tcPr marL="60008" marR="6000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15000"/>
                        </a:lnSpc>
                        <a:spcAft>
                          <a:spcPts val="0"/>
                        </a:spcAft>
                      </a:pPr>
                      <a:r>
                        <a:rPr lang="en-US" sz="1050" kern="100">
                          <a:latin typeface="+mn-lt"/>
                          <a:ea typeface="SimSun"/>
                          <a:cs typeface="Times New Roman"/>
                        </a:rPr>
                        <a:t>13</a:t>
                      </a:r>
                      <a:endParaRPr lang="zh-CN" sz="1600" kern="100">
                        <a:latin typeface="+mn-lt"/>
                        <a:ea typeface="宋体"/>
                        <a:cs typeface="Times New Roman"/>
                      </a:endParaRPr>
                    </a:p>
                  </a:txBody>
                  <a:tcPr marL="60008" marR="6000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15000"/>
                        </a:lnSpc>
                        <a:spcAft>
                          <a:spcPts val="0"/>
                        </a:spcAft>
                      </a:pPr>
                      <a:r>
                        <a:rPr lang="en-US" sz="1050" kern="100" dirty="0">
                          <a:latin typeface="+mn-lt"/>
                          <a:ea typeface="SimSun"/>
                          <a:cs typeface="Times New Roman"/>
                        </a:rPr>
                        <a:t>88 </a:t>
                      </a:r>
                      <a:endParaRPr lang="zh-CN" sz="1600" kern="100" dirty="0">
                        <a:latin typeface="+mn-lt"/>
                        <a:ea typeface="宋体"/>
                        <a:cs typeface="Times New Roman"/>
                      </a:endParaRPr>
                    </a:p>
                  </a:txBody>
                  <a:tcPr marL="60008" marR="6000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15000"/>
                        </a:lnSpc>
                        <a:spcAft>
                          <a:spcPts val="0"/>
                        </a:spcAft>
                      </a:pPr>
                      <a:r>
                        <a:rPr lang="en-US" sz="1050" kern="100">
                          <a:latin typeface="+mn-lt"/>
                          <a:ea typeface="SimSun"/>
                          <a:cs typeface="Times New Roman"/>
                        </a:rPr>
                        <a:t>1153 </a:t>
                      </a:r>
                      <a:endParaRPr lang="zh-CN" sz="1600" kern="100">
                        <a:latin typeface="+mn-lt"/>
                        <a:ea typeface="宋体"/>
                        <a:cs typeface="Times New Roman"/>
                      </a:endParaRPr>
                    </a:p>
                  </a:txBody>
                  <a:tcPr marL="60008" marR="60008"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171450">
                <a:tc>
                  <a:txBody>
                    <a:bodyPr/>
                    <a:lstStyle/>
                    <a:p>
                      <a:pPr algn="just">
                        <a:lnSpc>
                          <a:spcPct val="115000"/>
                        </a:lnSpc>
                        <a:spcAft>
                          <a:spcPts val="0"/>
                        </a:spcAft>
                      </a:pPr>
                      <a:r>
                        <a:rPr lang="en-US" sz="1050" kern="100">
                          <a:latin typeface="+mn-lt"/>
                          <a:ea typeface="SimSun"/>
                          <a:cs typeface="Times New Roman"/>
                        </a:rPr>
                        <a:t>WIG001424</a:t>
                      </a:r>
                      <a:endParaRPr lang="zh-CN" sz="1600" kern="100">
                        <a:latin typeface="+mn-lt"/>
                        <a:ea typeface="宋体"/>
                        <a:cs typeface="Times New Roman"/>
                      </a:endParaRPr>
                    </a:p>
                  </a:txBody>
                  <a:tcPr marL="60008" marR="6000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050" kern="100" dirty="0">
                          <a:latin typeface="+mn-lt"/>
                          <a:ea typeface="SimSun"/>
                          <a:cs typeface="Times New Roman"/>
                        </a:rPr>
                        <a:t>P</a:t>
                      </a:r>
                      <a:endParaRPr lang="zh-CN" sz="1600" kern="100" dirty="0">
                        <a:latin typeface="+mn-lt"/>
                        <a:ea typeface="宋体"/>
                        <a:cs typeface="Times New Roman"/>
                      </a:endParaRPr>
                    </a:p>
                  </a:txBody>
                  <a:tcPr marL="60008" marR="6000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050" kern="100" dirty="0" err="1">
                          <a:latin typeface="+mn-lt"/>
                          <a:ea typeface="SimSun"/>
                          <a:cs typeface="Times New Roman"/>
                        </a:rPr>
                        <a:t>Actin</a:t>
                      </a:r>
                      <a:r>
                        <a:rPr lang="en-US" sz="1050" kern="100" dirty="0">
                          <a:latin typeface="+mn-lt"/>
                          <a:ea typeface="SimSun"/>
                          <a:cs typeface="Times New Roman"/>
                        </a:rPr>
                        <a:t> Nucleation and Branching</a:t>
                      </a:r>
                      <a:endParaRPr lang="zh-CN" sz="1600" kern="100" dirty="0">
                        <a:latin typeface="+mn-lt"/>
                        <a:ea typeface="宋体"/>
                        <a:cs typeface="Times New Roman"/>
                      </a:endParaRPr>
                    </a:p>
                  </a:txBody>
                  <a:tcPr marL="60008" marR="6000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050" kern="100" dirty="0">
                          <a:latin typeface="+mn-lt"/>
                          <a:ea typeface="SimSun"/>
                          <a:cs typeface="Times New Roman"/>
                        </a:rPr>
                        <a:t>101</a:t>
                      </a:r>
                      <a:endParaRPr lang="zh-CN" sz="1600" kern="100" dirty="0">
                        <a:latin typeface="+mn-lt"/>
                        <a:ea typeface="宋体"/>
                        <a:cs typeface="Times New Roman"/>
                      </a:endParaRPr>
                    </a:p>
                  </a:txBody>
                  <a:tcPr marL="60008" marR="6000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050" kern="100" dirty="0">
                          <a:latin typeface="+mn-lt"/>
                          <a:ea typeface="SimSun"/>
                          <a:cs typeface="Times New Roman"/>
                        </a:rPr>
                        <a:t>5050</a:t>
                      </a:r>
                      <a:endParaRPr lang="zh-CN" sz="1600" kern="100" dirty="0">
                        <a:latin typeface="+mn-lt"/>
                        <a:ea typeface="宋体"/>
                        <a:cs typeface="Times New Roman"/>
                      </a:endParaRPr>
                    </a:p>
                  </a:txBody>
                  <a:tcPr marL="60008" marR="6000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050" kern="100" dirty="0">
                          <a:latin typeface="+mn-lt"/>
                          <a:ea typeface="SimSun"/>
                          <a:cs typeface="Times New Roman"/>
                        </a:rPr>
                        <a:t>612</a:t>
                      </a:r>
                      <a:endParaRPr lang="zh-CN" sz="1600" kern="100" dirty="0">
                        <a:latin typeface="+mn-lt"/>
                        <a:ea typeface="宋体"/>
                        <a:cs typeface="Times New Roman"/>
                      </a:endParaRPr>
                    </a:p>
                  </a:txBody>
                  <a:tcPr marL="60008" marR="6000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050" kern="100" dirty="0">
                          <a:latin typeface="+mn-lt"/>
                          <a:ea typeface="SimSun"/>
                          <a:cs typeface="Times New Roman"/>
                        </a:rPr>
                        <a:t>2094 </a:t>
                      </a:r>
                      <a:endParaRPr lang="zh-CN" sz="1600" kern="100" dirty="0">
                        <a:latin typeface="+mn-lt"/>
                        <a:ea typeface="宋体"/>
                        <a:cs typeface="Times New Roman"/>
                      </a:endParaRPr>
                    </a:p>
                  </a:txBody>
                  <a:tcPr marL="60008" marR="6000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050" kern="100" dirty="0">
                          <a:latin typeface="+mn-lt"/>
                          <a:ea typeface="SimSun"/>
                          <a:cs typeface="Times New Roman"/>
                        </a:rPr>
                        <a:t>130 </a:t>
                      </a:r>
                      <a:endParaRPr lang="zh-CN" sz="1600" kern="100" dirty="0">
                        <a:latin typeface="+mn-lt"/>
                        <a:ea typeface="宋体"/>
                        <a:cs typeface="Times New Roman"/>
                      </a:endParaRPr>
                    </a:p>
                  </a:txBody>
                  <a:tcPr marL="60008" marR="60008"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0" name="TextBox 9">
            <a:extLst>
              <a:ext uri="{FF2B5EF4-FFF2-40B4-BE49-F238E27FC236}">
                <a16:creationId xmlns:a16="http://schemas.microsoft.com/office/drawing/2014/main" id="{0A24285F-57A4-467B-9E18-37AF8C18638A}"/>
              </a:ext>
            </a:extLst>
          </p:cNvPr>
          <p:cNvSpPr txBox="1"/>
          <p:nvPr/>
        </p:nvSpPr>
        <p:spPr>
          <a:xfrm>
            <a:off x="6096000" y="6448694"/>
            <a:ext cx="6097978" cy="307777"/>
          </a:xfrm>
          <a:prstGeom prst="rect">
            <a:avLst/>
          </a:prstGeom>
          <a:noFill/>
        </p:spPr>
        <p:txBody>
          <a:bodyPr wrap="square">
            <a:spAutoFit/>
          </a:bodyPr>
          <a:lstStyle/>
          <a:p>
            <a:r>
              <a:rPr lang="en-US" sz="1400" b="0" i="1" u="none" strike="noStrike" dirty="0">
                <a:effectLst/>
                <a:latin typeface="inherit"/>
              </a:rPr>
              <a:t>Yue, et al, Nucleic Acids Research, </a:t>
            </a:r>
            <a:r>
              <a:rPr lang="en-US" sz="1400" b="0" i="0" u="none" strike="noStrike" dirty="0">
                <a:effectLst/>
                <a:latin typeface="inherit"/>
              </a:rPr>
              <a:t>Volume 46, Issue D1, 4 January 2018</a:t>
            </a:r>
            <a:endParaRPr lang="en-US" sz="1400" dirty="0"/>
          </a:p>
        </p:txBody>
      </p:sp>
    </p:spTree>
    <p:extLst>
      <p:ext uri="{BB962C8B-B14F-4D97-AF65-F5344CB8AC3E}">
        <p14:creationId xmlns:p14="http://schemas.microsoft.com/office/powerpoint/2010/main" val="2193132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AEC674E-95A6-4225-8AE3-4B1FDD64A28E}" type="slidenum">
              <a:rPr lang="en-US" smtClean="0"/>
              <a:t>12</a:t>
            </a:fld>
            <a:endParaRPr lang="en-US" dirty="0"/>
          </a:p>
        </p:txBody>
      </p:sp>
      <p:sp>
        <p:nvSpPr>
          <p:cNvPr id="2" name="Title 1"/>
          <p:cNvSpPr>
            <a:spLocks noGrp="1"/>
          </p:cNvSpPr>
          <p:nvPr>
            <p:ph type="title" idx="4294967295"/>
          </p:nvPr>
        </p:nvSpPr>
        <p:spPr>
          <a:xfrm>
            <a:off x="1722645" y="560794"/>
            <a:ext cx="8092624" cy="1017588"/>
          </a:xfrm>
        </p:spPr>
        <p:txBody>
          <a:bodyPr>
            <a:normAutofit/>
          </a:bodyPr>
          <a:lstStyle/>
          <a:p>
            <a:r>
              <a:rPr lang="en-US" sz="3100" b="1" dirty="0"/>
              <a:t>Defining PAG-to-PAG relationships</a:t>
            </a:r>
            <a:br>
              <a:rPr lang="en-US" sz="3100" b="1" dirty="0"/>
            </a:br>
            <a:r>
              <a:rPr lang="en-US" sz="2400" b="1" dirty="0">
                <a:solidFill>
                  <a:srgbClr val="0070C0"/>
                </a:solidFill>
              </a:rPr>
              <a:t>co-membership based PAG-to-PAG relationship (m-type)</a:t>
            </a:r>
            <a:endParaRPr lang="en-US" sz="2200" dirty="0">
              <a:solidFill>
                <a:srgbClr val="0070C0"/>
              </a:solidFill>
            </a:endParaRPr>
          </a:p>
        </p:txBody>
      </p:sp>
      <p:sp>
        <p:nvSpPr>
          <p:cNvPr id="3" name="Content Placeholder 2"/>
          <p:cNvSpPr>
            <a:spLocks noGrp="1"/>
          </p:cNvSpPr>
          <p:nvPr>
            <p:ph idx="4294967295"/>
          </p:nvPr>
        </p:nvSpPr>
        <p:spPr>
          <a:xfrm>
            <a:off x="1825607" y="1969976"/>
            <a:ext cx="7886700" cy="4500563"/>
          </a:xfrm>
        </p:spPr>
        <p:txBody>
          <a:bodyPr>
            <a:normAutofit fontScale="92500" lnSpcReduction="20000"/>
          </a:bodyPr>
          <a:lstStyle/>
          <a:p>
            <a:r>
              <a:rPr lang="en-US" sz="2400" b="1" dirty="0"/>
              <a:t>PAG Co-membership networks </a:t>
            </a:r>
            <a:r>
              <a:rPr lang="en-US" sz="2400" dirty="0"/>
              <a:t>connect PAGs if there is a significant number of shared genes between the two PAGs.</a:t>
            </a:r>
          </a:p>
          <a:p>
            <a:endParaRPr lang="en-US" sz="2400" dirty="0"/>
          </a:p>
          <a:p>
            <a:endParaRPr lang="en-US" sz="2400" dirty="0"/>
          </a:p>
          <a:p>
            <a:endParaRPr lang="en-US" sz="2400" dirty="0"/>
          </a:p>
          <a:p>
            <a:endParaRPr lang="en-US" sz="2400" dirty="0"/>
          </a:p>
          <a:p>
            <a:endParaRPr lang="en-US" sz="2400" dirty="0"/>
          </a:p>
          <a:p>
            <a:r>
              <a:rPr lang="en-US" sz="2400" dirty="0" err="1"/>
              <a:t>Hypergeometric</a:t>
            </a:r>
            <a:r>
              <a:rPr lang="en-US" sz="2400" dirty="0"/>
              <a:t> distribution </a:t>
            </a:r>
          </a:p>
          <a:p>
            <a:pPr lvl="1"/>
            <a:r>
              <a:rPr lang="en-US" sz="2300" dirty="0"/>
              <a:t>N is the total number of genes</a:t>
            </a:r>
          </a:p>
          <a:p>
            <a:pPr lvl="1"/>
            <a:r>
              <a:rPr lang="en-US" sz="2300" dirty="0"/>
              <a:t>n is the number of genes in gene set A</a:t>
            </a:r>
          </a:p>
          <a:p>
            <a:pPr lvl="1"/>
            <a:r>
              <a:rPr lang="en-US" sz="2300" dirty="0"/>
              <a:t>K is the number of genes in gene set B</a:t>
            </a:r>
          </a:p>
          <a:p>
            <a:pPr lvl="1"/>
            <a:r>
              <a:rPr lang="en-US" sz="2300" dirty="0"/>
              <a:t>k is the number of shared genes</a:t>
            </a:r>
            <a:endParaRPr lang="en-US" dirty="0"/>
          </a:p>
          <a:p>
            <a:r>
              <a:rPr lang="en-US" sz="2400" dirty="0"/>
              <a:t>Control false discovery rate using BH procedure (q-value = 0.05)</a:t>
            </a:r>
          </a:p>
        </p:txBody>
      </p:sp>
      <mc:AlternateContent xmlns:mc="http://schemas.openxmlformats.org/markup-compatibility/2006" xmlns:a14="http://schemas.microsoft.com/office/drawing/2010/main">
        <mc:Choice Requires="a14">
          <p:sp>
            <p:nvSpPr>
              <p:cNvPr id="8" name="TextBox 7"/>
              <p:cNvSpPr txBox="1"/>
              <p:nvPr/>
            </p:nvSpPr>
            <p:spPr>
              <a:xfrm>
                <a:off x="7505226" y="2933649"/>
                <a:ext cx="2699889" cy="10667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𝐾</m:t>
                                    </m:r>
                                  </m:e>
                                </m:mr>
                                <m:mr>
                                  <m:e>
                                    <m:r>
                                      <a:rPr lang="en-US" sz="2000" i="1">
                                        <a:latin typeface="Cambria Math" panose="02040503050406030204" pitchFamily="18" charset="0"/>
                                      </a:rPr>
                                      <m:t>𝑘</m:t>
                                    </m:r>
                                  </m:e>
                                </m:mr>
                              </m:m>
                            </m:e>
                          </m:d>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𝑁</m:t>
                                    </m:r>
                                    <m:r>
                                      <a:rPr lang="en-US" sz="2000" i="1">
                                        <a:latin typeface="Cambria Math" panose="02040503050406030204" pitchFamily="18" charset="0"/>
                                      </a:rPr>
                                      <m:t>−</m:t>
                                    </m:r>
                                    <m:r>
                                      <a:rPr lang="en-US" sz="2000" i="1">
                                        <a:latin typeface="Cambria Math" panose="02040503050406030204" pitchFamily="18" charset="0"/>
                                      </a:rPr>
                                      <m:t>𝐾</m:t>
                                    </m:r>
                                  </m:e>
                                </m:mr>
                                <m:mr>
                                  <m:e>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𝑘</m:t>
                                    </m:r>
                                  </m:e>
                                </m:mr>
                              </m:m>
                            </m:e>
                          </m:d>
                        </m:num>
                        <m:den>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𝑁</m:t>
                                    </m:r>
                                  </m:e>
                                </m:mr>
                                <m:mr>
                                  <m:e>
                                    <m:r>
                                      <a:rPr lang="en-US" sz="2000" i="1">
                                        <a:latin typeface="Cambria Math" panose="02040503050406030204" pitchFamily="18" charset="0"/>
                                      </a:rPr>
                                      <m:t>𝑛</m:t>
                                    </m:r>
                                  </m:e>
                                </m:mr>
                              </m:m>
                            </m:e>
                          </m:d>
                        </m:den>
                      </m:f>
                    </m:oMath>
                  </m:oMathPara>
                </a14:m>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7505226" y="2933649"/>
                <a:ext cx="2699889" cy="1066702"/>
              </a:xfrm>
              <a:prstGeom prst="rect">
                <a:avLst/>
              </a:prstGeom>
              <a:blipFill>
                <a:blip r:embed="rId2"/>
                <a:stretch>
                  <a:fillRect/>
                </a:stretch>
              </a:blipFill>
            </p:spPr>
            <p:txBody>
              <a:bodyPr/>
              <a:lstStyle/>
              <a:p>
                <a:r>
                  <a:rPr lang="en-US">
                    <a:noFill/>
                  </a:rPr>
                  <a:t> </a:t>
                </a:r>
              </a:p>
            </p:txBody>
          </p:sp>
        </mc:Fallback>
      </mc:AlternateContent>
      <p:sp>
        <p:nvSpPr>
          <p:cNvPr id="9" name="Oval 8"/>
          <p:cNvSpPr/>
          <p:nvPr/>
        </p:nvSpPr>
        <p:spPr>
          <a:xfrm>
            <a:off x="2927314" y="2772987"/>
            <a:ext cx="1413400" cy="14279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0" name="Oval 9"/>
          <p:cNvSpPr/>
          <p:nvPr/>
        </p:nvSpPr>
        <p:spPr>
          <a:xfrm>
            <a:off x="3886200" y="2618757"/>
            <a:ext cx="1566054" cy="1582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a:t>
            </a:r>
          </a:p>
        </p:txBody>
      </p:sp>
      <p:sp>
        <p:nvSpPr>
          <p:cNvPr id="11" name="Rectangle 10"/>
          <p:cNvSpPr/>
          <p:nvPr/>
        </p:nvSpPr>
        <p:spPr>
          <a:xfrm>
            <a:off x="7413055" y="4359186"/>
            <a:ext cx="2590800" cy="132343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sz="1600" b="1" i="1" dirty="0"/>
              <a:t>k</a:t>
            </a:r>
            <a:r>
              <a:rPr lang="en-US" sz="1600" i="1" dirty="0"/>
              <a:t> successes in </a:t>
            </a:r>
            <a:r>
              <a:rPr lang="en-US" sz="1600" b="1" i="1" dirty="0"/>
              <a:t>n</a:t>
            </a:r>
            <a:r>
              <a:rPr lang="en-US" sz="1600" i="1" dirty="0"/>
              <a:t> draws without replacement from a finite population of size </a:t>
            </a:r>
            <a:r>
              <a:rPr lang="en-US" sz="1600" b="1" i="1" dirty="0"/>
              <a:t>N</a:t>
            </a:r>
            <a:r>
              <a:rPr lang="en-US" sz="1600" i="1" dirty="0"/>
              <a:t> containing a maximum of successes </a:t>
            </a:r>
            <a:r>
              <a:rPr lang="en-US" sz="1600" b="1" i="1" dirty="0"/>
              <a:t>K</a:t>
            </a:r>
            <a:endParaRPr lang="en-US" sz="1600" i="1" dirty="0"/>
          </a:p>
        </p:txBody>
      </p:sp>
      <p:sp>
        <p:nvSpPr>
          <p:cNvPr id="14" name="Freeform 13"/>
          <p:cNvSpPr/>
          <p:nvPr/>
        </p:nvSpPr>
        <p:spPr>
          <a:xfrm>
            <a:off x="3886200" y="2932707"/>
            <a:ext cx="454514" cy="1067645"/>
          </a:xfrm>
          <a:custGeom>
            <a:avLst/>
            <a:gdLst>
              <a:gd name="connsiteX0" fmla="*/ 172745 w 454514"/>
              <a:gd name="connsiteY0" fmla="*/ 0 h 1067645"/>
              <a:gd name="connsiteX1" fmla="*/ 247527 w 454514"/>
              <a:gd name="connsiteY1" fmla="*/ 62337 h 1067645"/>
              <a:gd name="connsiteX2" fmla="*/ 454514 w 454514"/>
              <a:gd name="connsiteY2" fmla="*/ 567201 h 1067645"/>
              <a:gd name="connsiteX3" fmla="*/ 333821 w 454514"/>
              <a:gd name="connsiteY3" fmla="*/ 966398 h 1067645"/>
              <a:gd name="connsiteX4" fmla="*/ 251137 w 454514"/>
              <a:gd name="connsiteY4" fmla="*/ 1067645 h 1067645"/>
              <a:gd name="connsiteX5" fmla="*/ 229343 w 454514"/>
              <a:gd name="connsiteY5" fmla="*/ 1049478 h 1067645"/>
              <a:gd name="connsiteX6" fmla="*/ 0 w 454514"/>
              <a:gd name="connsiteY6" fmla="*/ 490086 h 1067645"/>
              <a:gd name="connsiteX7" fmla="*/ 133729 w 454514"/>
              <a:gd name="connsiteY7" fmla="*/ 47775 h 106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514" h="1067645">
                <a:moveTo>
                  <a:pt x="172745" y="0"/>
                </a:moveTo>
                <a:lnTo>
                  <a:pt x="247527" y="62337"/>
                </a:lnTo>
                <a:cubicBezTo>
                  <a:pt x="375414" y="191543"/>
                  <a:pt x="454514" y="370039"/>
                  <a:pt x="454514" y="567201"/>
                </a:cubicBezTo>
                <a:cubicBezTo>
                  <a:pt x="454514" y="715073"/>
                  <a:pt x="410020" y="852445"/>
                  <a:pt x="333821" y="966398"/>
                </a:cubicBezTo>
                <a:lnTo>
                  <a:pt x="251137" y="1067645"/>
                </a:lnTo>
                <a:lnTo>
                  <a:pt x="229343" y="1049478"/>
                </a:lnTo>
                <a:cubicBezTo>
                  <a:pt x="87643" y="906317"/>
                  <a:pt x="0" y="708542"/>
                  <a:pt x="0" y="490086"/>
                </a:cubicBezTo>
                <a:cubicBezTo>
                  <a:pt x="0" y="326244"/>
                  <a:pt x="49300" y="174035"/>
                  <a:pt x="133729" y="47775"/>
                </a:cubicBezTo>
                <a:close/>
              </a:path>
            </a:pathLst>
          </a:custGeom>
        </p:spPr>
        <p:style>
          <a:lnRef idx="1">
            <a:schemeClr val="accent3"/>
          </a:lnRef>
          <a:fillRef idx="2">
            <a:schemeClr val="accent3"/>
          </a:fillRef>
          <a:effectRef idx="1">
            <a:schemeClr val="accent3"/>
          </a:effectRef>
          <a:fontRef idx="minor">
            <a:schemeClr val="dk1"/>
          </a:fontRef>
        </p:style>
        <p:txBody>
          <a:bodyPr wrap="square" rtlCol="0" anchor="ctr">
            <a:noAutofit/>
          </a:bodyPr>
          <a:lstStyle/>
          <a:p>
            <a:pPr algn="ctr"/>
            <a:r>
              <a:rPr lang="en-US" dirty="0"/>
              <a:t>k</a:t>
            </a:r>
          </a:p>
        </p:txBody>
      </p:sp>
      <p:sp>
        <p:nvSpPr>
          <p:cNvPr id="12" name="Oval 11"/>
          <p:cNvSpPr/>
          <p:nvPr/>
        </p:nvSpPr>
        <p:spPr>
          <a:xfrm>
            <a:off x="6328042" y="3297115"/>
            <a:ext cx="265834" cy="268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3" name="Oval 12"/>
          <p:cNvSpPr/>
          <p:nvPr/>
        </p:nvSpPr>
        <p:spPr>
          <a:xfrm>
            <a:off x="7012419" y="3292311"/>
            <a:ext cx="270589" cy="2733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a:t>
            </a:r>
          </a:p>
        </p:txBody>
      </p:sp>
      <p:cxnSp>
        <p:nvCxnSpPr>
          <p:cNvPr id="15" name="Straight Arrow Connector 14"/>
          <p:cNvCxnSpPr>
            <a:stCxn id="12" idx="6"/>
            <a:endCxn id="13" idx="2"/>
          </p:cNvCxnSpPr>
          <p:nvPr/>
        </p:nvCxnSpPr>
        <p:spPr>
          <a:xfrm flipV="1">
            <a:off x="6593876" y="3429000"/>
            <a:ext cx="418542" cy="2402"/>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4" name="Right Arrow 3"/>
          <p:cNvSpPr/>
          <p:nvPr/>
        </p:nvSpPr>
        <p:spPr>
          <a:xfrm>
            <a:off x="5718088" y="3228552"/>
            <a:ext cx="377912" cy="476896"/>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726CD11-3793-4C80-9152-730FA147BDEC}"/>
              </a:ext>
            </a:extLst>
          </p:cNvPr>
          <p:cNvSpPr/>
          <p:nvPr/>
        </p:nvSpPr>
        <p:spPr>
          <a:xfrm>
            <a:off x="1867217" y="6538912"/>
            <a:ext cx="4844614" cy="307777"/>
          </a:xfrm>
          <a:prstGeom prst="rect">
            <a:avLst/>
          </a:prstGeom>
        </p:spPr>
        <p:txBody>
          <a:bodyPr wrap="square">
            <a:spAutoFit/>
          </a:bodyPr>
          <a:lstStyle/>
          <a:p>
            <a:r>
              <a:rPr lang="en-US" sz="1400" i="1" dirty="0"/>
              <a:t>Yue et al (2015) Bioinformatics</a:t>
            </a:r>
            <a:r>
              <a:rPr lang="en-US" sz="1400" dirty="0"/>
              <a:t>, Vol. 31, No. 12, pp. i250-i257</a:t>
            </a:r>
          </a:p>
        </p:txBody>
      </p:sp>
    </p:spTree>
    <p:extLst>
      <p:ext uri="{BB962C8B-B14F-4D97-AF65-F5344CB8AC3E}">
        <p14:creationId xmlns:p14="http://schemas.microsoft.com/office/powerpoint/2010/main" val="239690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500"/>
                                        <p:tgtEl>
                                          <p:spTgt spid="3">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fade">
                                      <p:cBhvr>
                                        <p:cTn id="46" dur="500"/>
                                        <p:tgtEl>
                                          <p:spTgt spid="3">
                                            <p:txEl>
                                              <p:pRg st="8" end="8"/>
                                            </p:txEl>
                                          </p:spTgt>
                                        </p:tgtEl>
                                      </p:cBhvr>
                                    </p:animEffect>
                                  </p:childTnLst>
                                </p:cTn>
                              </p:par>
                              <p:par>
                                <p:cTn id="47" presetID="10" presetClass="exit" presetSubtype="0" fill="hold" grpId="1" nodeType="withEffect">
                                  <p:stCondLst>
                                    <p:cond delay="0"/>
                                  </p:stCondLst>
                                  <p:childTnLst>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0"/>
                                        </p:tgtEl>
                                      </p:cBhvr>
                                    </p:animEffect>
                                    <p:set>
                                      <p:cBhvr>
                                        <p:cTn id="52" dur="1" fill="hold">
                                          <p:stCondLst>
                                            <p:cond delay="499"/>
                                          </p:stCondLst>
                                        </p:cTn>
                                        <p:tgtEl>
                                          <p:spTgt spid="1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par>
                                <p:cTn id="58" presetID="10" presetClass="exit" presetSubtype="0" fill="hold" grpId="1" nodeType="withEffect">
                                  <p:stCondLst>
                                    <p:cond delay="0"/>
                                  </p:stCondLst>
                                  <p:childTnLst>
                                    <p:animEffect transition="out" filter="fade">
                                      <p:cBhvr>
                                        <p:cTn id="59" dur="500"/>
                                        <p:tgtEl>
                                          <p:spTgt spid="9"/>
                                        </p:tgtEl>
                                      </p:cBhvr>
                                    </p:animEffect>
                                    <p:set>
                                      <p:cBhvr>
                                        <p:cTn id="60" dur="1" fill="hold">
                                          <p:stCondLst>
                                            <p:cond delay="499"/>
                                          </p:stCondLst>
                                        </p:cTn>
                                        <p:tgtEl>
                                          <p:spTgt spid="9"/>
                                        </p:tgtEl>
                                        <p:attrNameLst>
                                          <p:attrName>style.visibility</p:attrName>
                                        </p:attrNameLst>
                                      </p:cBhvr>
                                      <p:to>
                                        <p:strVal val="hidden"/>
                                      </p:to>
                                    </p:set>
                                  </p:childTnLst>
                                </p:cTn>
                              </p:par>
                              <p:par>
                                <p:cTn id="61" presetID="10" presetClass="entr" presetSubtype="0" fill="hold" grpId="2"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
                                            <p:txEl>
                                              <p:pRg st="10" end="10"/>
                                            </p:txEl>
                                          </p:spTgt>
                                        </p:tgtEl>
                                        <p:attrNameLst>
                                          <p:attrName>style.visibility</p:attrName>
                                        </p:attrNameLst>
                                      </p:cBhvr>
                                      <p:to>
                                        <p:strVal val="visible"/>
                                      </p:to>
                                    </p:set>
                                    <p:animEffect transition="in" filter="fade">
                                      <p:cBhvr>
                                        <p:cTn id="68" dur="500"/>
                                        <p:tgtEl>
                                          <p:spTgt spid="3">
                                            <p:txEl>
                                              <p:pRg st="10" end="1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Effect transition="in" filter="fade">
                                      <p:cBhvr>
                                        <p:cTn id="73" dur="500"/>
                                        <p:tgtEl>
                                          <p:spTgt spid="3">
                                            <p:txEl>
                                              <p:pRg st="11" end="11"/>
                                            </p:txEl>
                                          </p:spTgt>
                                        </p:tgtEl>
                                      </p:cBhvr>
                                    </p:animEffect>
                                  </p:childTnLst>
                                </p:cTn>
                              </p:par>
                              <p:par>
                                <p:cTn id="74" presetID="10" presetClass="exit" presetSubtype="0" fill="hold" grpId="3" nodeType="withEffect">
                                  <p:stCondLst>
                                    <p:cond delay="0"/>
                                  </p:stCondLst>
                                  <p:childTnLst>
                                    <p:animEffect transition="out" filter="fade">
                                      <p:cBhvr>
                                        <p:cTn id="75" dur="500"/>
                                        <p:tgtEl>
                                          <p:spTgt spid="10"/>
                                        </p:tgtEl>
                                      </p:cBhvr>
                                    </p:animEffect>
                                    <p:set>
                                      <p:cBhvr>
                                        <p:cTn id="76" dur="1" fill="hold">
                                          <p:stCondLst>
                                            <p:cond delay="499"/>
                                          </p:stCondLst>
                                        </p:cTn>
                                        <p:tgtEl>
                                          <p:spTgt spid="10"/>
                                        </p:tgtEl>
                                        <p:attrNameLst>
                                          <p:attrName>style.visibility</p:attrName>
                                        </p:attrNameLst>
                                      </p:cBhvr>
                                      <p:to>
                                        <p:strVal val="hidden"/>
                                      </p:to>
                                    </p:set>
                                  </p:childTnLst>
                                </p:cTn>
                              </p:par>
                              <p:par>
                                <p:cTn id="77" presetID="10" presetClass="entr" presetSubtype="0" fill="hold" grpId="2" nodeType="with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500"/>
                                        <p:tgtEl>
                                          <p:spTgt spid="14"/>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2" nodeType="click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childTnLst>
                                </p:cTn>
                              </p:par>
                              <p:par>
                                <p:cTn id="85" presetID="10" presetClass="entr" presetSubtype="0" fill="hold" grpId="4" nodeType="with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fade">
                                      <p:cBhvr>
                                        <p:cTn id="8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animBg="1"/>
      <p:bldP spid="9" grpId="1" animBg="1"/>
      <p:bldP spid="9" grpId="2" animBg="1"/>
      <p:bldP spid="10" grpId="0" animBg="1"/>
      <p:bldP spid="10" grpId="1" animBg="1"/>
      <p:bldP spid="10" grpId="2" animBg="1"/>
      <p:bldP spid="10" grpId="3" animBg="1"/>
      <p:bldP spid="10" grpId="4" animBg="1"/>
      <p:bldP spid="11" grpId="0" animBg="1"/>
      <p:bldP spid="14" grpId="0" animBg="1"/>
      <p:bldP spid="14" grpId="1" animBg="1"/>
      <p:bldP spid="14" grpId="2"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AEC674E-95A6-4225-8AE3-4B1FDD64A28E}" type="slidenum">
              <a:rPr lang="en-US" smtClean="0"/>
              <a:t>13</a:t>
            </a:fld>
            <a:endParaRPr lang="en-US"/>
          </a:p>
        </p:txBody>
      </p:sp>
      <p:sp>
        <p:nvSpPr>
          <p:cNvPr id="2" name="Title 1"/>
          <p:cNvSpPr>
            <a:spLocks noGrp="1"/>
          </p:cNvSpPr>
          <p:nvPr>
            <p:ph type="title" idx="4294967295"/>
          </p:nvPr>
        </p:nvSpPr>
        <p:spPr>
          <a:xfrm>
            <a:off x="2264573" y="189921"/>
            <a:ext cx="7886700" cy="1017587"/>
          </a:xfrm>
        </p:spPr>
        <p:txBody>
          <a:bodyPr>
            <a:normAutofit/>
          </a:bodyPr>
          <a:lstStyle/>
          <a:p>
            <a:r>
              <a:rPr lang="en-US" sz="3200" b="1" dirty="0"/>
              <a:t>Constructing Regulatory PAG relationships</a:t>
            </a:r>
          </a:p>
        </p:txBody>
      </p:sp>
      <p:sp>
        <p:nvSpPr>
          <p:cNvPr id="3" name="Content Placeholder 2"/>
          <p:cNvSpPr>
            <a:spLocks noGrp="1"/>
          </p:cNvSpPr>
          <p:nvPr>
            <p:ph idx="4294967295"/>
          </p:nvPr>
        </p:nvSpPr>
        <p:spPr>
          <a:xfrm>
            <a:off x="2082800" y="1333501"/>
            <a:ext cx="8585200" cy="5375275"/>
          </a:xfrm>
        </p:spPr>
        <p:txBody>
          <a:bodyPr>
            <a:normAutofit/>
          </a:bodyPr>
          <a:lstStyle/>
          <a:p>
            <a:r>
              <a:rPr lang="en-US" sz="2000" b="1" dirty="0"/>
              <a:t>Regulatory PAGs </a:t>
            </a:r>
            <a:r>
              <a:rPr lang="en-US" sz="2000" dirty="0"/>
              <a:t>are constructed from PAG A to PAG B if there is a significant number of gene regulations from the unique genes of A to B.</a:t>
            </a:r>
          </a:p>
          <a:p>
            <a:endParaRPr lang="en-US" dirty="0"/>
          </a:p>
          <a:p>
            <a:pPr lvl="1"/>
            <a:endParaRPr lang="en-US" dirty="0"/>
          </a:p>
          <a:p>
            <a:endParaRPr lang="en-US" sz="2400" dirty="0"/>
          </a:p>
          <a:p>
            <a:endParaRPr lang="en-US" sz="2400" dirty="0"/>
          </a:p>
          <a:p>
            <a:endParaRPr lang="en-US" sz="2200" dirty="0"/>
          </a:p>
          <a:p>
            <a:r>
              <a:rPr lang="en-US" sz="2200" dirty="0" err="1"/>
              <a:t>Hypergeometric</a:t>
            </a:r>
            <a:r>
              <a:rPr lang="en-US" sz="2200" dirty="0"/>
              <a:t> distribution</a:t>
            </a:r>
          </a:p>
          <a:p>
            <a:pPr lvl="1"/>
            <a:r>
              <a:rPr lang="en-US" sz="1900" dirty="0"/>
              <a:t>N is the total number of gene regulations </a:t>
            </a:r>
          </a:p>
          <a:p>
            <a:pPr lvl="1"/>
            <a:r>
              <a:rPr lang="en-US" sz="1900" dirty="0"/>
              <a:t>n is the number of gene regulations where genes in A regulate genes outside A</a:t>
            </a:r>
          </a:p>
          <a:p>
            <a:pPr lvl="1"/>
            <a:r>
              <a:rPr lang="en-US" sz="1900" dirty="0"/>
              <a:t>K is the number of gene regulations where genes in B are regulated from genes outside B</a:t>
            </a:r>
          </a:p>
          <a:p>
            <a:pPr lvl="1"/>
            <a:r>
              <a:rPr lang="en-US" sz="1900" dirty="0"/>
              <a:t>k is the number of gene regulations from (not shared) genes in A to B</a:t>
            </a:r>
          </a:p>
          <a:p>
            <a:r>
              <a:rPr lang="en-US" sz="1900" dirty="0"/>
              <a:t>Control false discovery rate using BH procedure (q-value = 0.05)</a:t>
            </a:r>
          </a:p>
          <a:p>
            <a:endParaRPr lang="en-US" sz="2400" dirty="0"/>
          </a:p>
        </p:txBody>
      </p:sp>
      <p:sp>
        <p:nvSpPr>
          <p:cNvPr id="8" name="Oval 7"/>
          <p:cNvSpPr/>
          <p:nvPr/>
        </p:nvSpPr>
        <p:spPr>
          <a:xfrm>
            <a:off x="3190653" y="2526377"/>
            <a:ext cx="1167063" cy="11790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 name="Oval 8"/>
          <p:cNvSpPr/>
          <p:nvPr/>
        </p:nvSpPr>
        <p:spPr>
          <a:xfrm>
            <a:off x="5377275" y="2526376"/>
            <a:ext cx="1167063" cy="11790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a:t>
            </a:r>
          </a:p>
        </p:txBody>
      </p:sp>
      <p:cxnSp>
        <p:nvCxnSpPr>
          <p:cNvPr id="10" name="Straight Arrow Connector 9"/>
          <p:cNvCxnSpPr/>
          <p:nvPr/>
        </p:nvCxnSpPr>
        <p:spPr>
          <a:xfrm flipH="1" flipV="1">
            <a:off x="3058305" y="2391440"/>
            <a:ext cx="493296" cy="5199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flipH="1" flipV="1">
            <a:off x="3646967" y="2256504"/>
            <a:ext cx="82100" cy="6548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p:cNvCxnSpPr/>
          <p:nvPr/>
        </p:nvCxnSpPr>
        <p:spPr>
          <a:xfrm flipV="1">
            <a:off x="3951093" y="2350039"/>
            <a:ext cx="279849" cy="5487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flipH="1">
            <a:off x="5253286" y="3320458"/>
            <a:ext cx="493296" cy="5199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flipH="1">
            <a:off x="5885562" y="3332487"/>
            <a:ext cx="82100" cy="6548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a:off x="6146074" y="3279057"/>
            <a:ext cx="279849" cy="5487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flipV="1">
            <a:off x="4076774" y="2911389"/>
            <a:ext cx="1593916" cy="223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flipV="1">
            <a:off x="4091016" y="3063955"/>
            <a:ext cx="1593916" cy="223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flipH="1" flipV="1">
            <a:off x="4091016" y="3239415"/>
            <a:ext cx="1593916" cy="223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flipV="1">
            <a:off x="3012241" y="3239415"/>
            <a:ext cx="451594" cy="4205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flipV="1">
            <a:off x="3437785" y="3391815"/>
            <a:ext cx="178451" cy="4899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flipH="1" flipV="1">
            <a:off x="3833200" y="3384293"/>
            <a:ext cx="92849" cy="5910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a:off x="5681330" y="2305860"/>
            <a:ext cx="240758" cy="5087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flipH="1">
            <a:off x="6162534" y="2256505"/>
            <a:ext cx="90783" cy="6471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H="1">
            <a:off x="6379498" y="2580063"/>
            <a:ext cx="405284" cy="4170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7563897" y="2102724"/>
                <a:ext cx="2699889" cy="10667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𝐾</m:t>
                                    </m:r>
                                  </m:e>
                                </m:mr>
                                <m:mr>
                                  <m:e>
                                    <m:r>
                                      <a:rPr lang="en-US" sz="2000" i="1">
                                        <a:latin typeface="Cambria Math" panose="02040503050406030204" pitchFamily="18" charset="0"/>
                                      </a:rPr>
                                      <m:t>𝑘</m:t>
                                    </m:r>
                                  </m:e>
                                </m:mr>
                              </m:m>
                            </m:e>
                          </m:d>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𝑁</m:t>
                                    </m:r>
                                    <m:r>
                                      <a:rPr lang="en-US" sz="2000" i="1">
                                        <a:latin typeface="Cambria Math" panose="02040503050406030204" pitchFamily="18" charset="0"/>
                                      </a:rPr>
                                      <m:t>−</m:t>
                                    </m:r>
                                    <m:r>
                                      <a:rPr lang="en-US" sz="2000" i="1">
                                        <a:latin typeface="Cambria Math" panose="02040503050406030204" pitchFamily="18" charset="0"/>
                                      </a:rPr>
                                      <m:t>𝐾</m:t>
                                    </m:r>
                                  </m:e>
                                </m:mr>
                                <m:mr>
                                  <m:e>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𝑘</m:t>
                                    </m:r>
                                  </m:e>
                                </m:mr>
                              </m:m>
                            </m:e>
                          </m:d>
                        </m:num>
                        <m:den>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𝑁</m:t>
                                    </m:r>
                                  </m:e>
                                </m:mr>
                                <m:mr>
                                  <m:e>
                                    <m:r>
                                      <a:rPr lang="en-US" sz="2000" i="1">
                                        <a:latin typeface="Cambria Math" panose="02040503050406030204" pitchFamily="18" charset="0"/>
                                      </a:rPr>
                                      <m:t>𝑛</m:t>
                                    </m:r>
                                  </m:e>
                                </m:mr>
                              </m:m>
                            </m:e>
                          </m:d>
                        </m:den>
                      </m:f>
                    </m:oMath>
                  </m:oMathPara>
                </a14:m>
                <a:endParaRPr lang="en-US" sz="2000" dirty="0"/>
              </a:p>
            </p:txBody>
          </p:sp>
        </mc:Choice>
        <mc:Fallback xmlns="">
          <p:sp>
            <p:nvSpPr>
              <p:cNvPr id="25" name="TextBox 24"/>
              <p:cNvSpPr txBox="1">
                <a:spLocks noRot="1" noChangeAspect="1" noMove="1" noResize="1" noEditPoints="1" noAdjustHandles="1" noChangeArrowheads="1" noChangeShapeType="1" noTextEdit="1"/>
              </p:cNvSpPr>
              <p:nvPr/>
            </p:nvSpPr>
            <p:spPr>
              <a:xfrm>
                <a:off x="7563897" y="2102724"/>
                <a:ext cx="2699889" cy="1066702"/>
              </a:xfrm>
              <a:prstGeom prst="rect">
                <a:avLst/>
              </a:prstGeom>
              <a:blipFill>
                <a:blip r:embed="rId2"/>
                <a:stretch>
                  <a:fillRect/>
                </a:stretch>
              </a:blipFill>
            </p:spPr>
            <p:txBody>
              <a:bodyPr/>
              <a:lstStyle/>
              <a:p>
                <a:r>
                  <a:rPr lang="en-US">
                    <a:noFill/>
                  </a:rPr>
                  <a:t> </a:t>
                </a:r>
              </a:p>
            </p:txBody>
          </p:sp>
        </mc:Fallback>
      </mc:AlternateContent>
      <p:sp>
        <p:nvSpPr>
          <p:cNvPr id="26" name="Rectangle 25"/>
          <p:cNvSpPr/>
          <p:nvPr/>
        </p:nvSpPr>
        <p:spPr>
          <a:xfrm>
            <a:off x="7715250" y="3300910"/>
            <a:ext cx="2590800" cy="132343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sz="1600" b="1" i="1" dirty="0"/>
              <a:t>k</a:t>
            </a:r>
            <a:r>
              <a:rPr lang="en-US" sz="1600" i="1" dirty="0"/>
              <a:t> successes in </a:t>
            </a:r>
            <a:r>
              <a:rPr lang="en-US" sz="1600" b="1" i="1" dirty="0"/>
              <a:t>n</a:t>
            </a:r>
            <a:r>
              <a:rPr lang="en-US" sz="1600" i="1" dirty="0"/>
              <a:t> draws without replacement from a finite population of size </a:t>
            </a:r>
            <a:r>
              <a:rPr lang="en-US" sz="1600" b="1" i="1" dirty="0"/>
              <a:t>N</a:t>
            </a:r>
            <a:r>
              <a:rPr lang="en-US" sz="1600" i="1" dirty="0"/>
              <a:t> containing a maximum of successes </a:t>
            </a:r>
            <a:r>
              <a:rPr lang="en-US" sz="1600" b="1" i="1" dirty="0"/>
              <a:t>K</a:t>
            </a:r>
            <a:endParaRPr lang="en-US" sz="1600" i="1" dirty="0"/>
          </a:p>
        </p:txBody>
      </p:sp>
      <p:sp>
        <p:nvSpPr>
          <p:cNvPr id="27" name="Oval 26"/>
          <p:cNvSpPr/>
          <p:nvPr/>
        </p:nvSpPr>
        <p:spPr>
          <a:xfrm>
            <a:off x="7106312" y="2717568"/>
            <a:ext cx="265834" cy="268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8" name="Oval 27"/>
          <p:cNvSpPr/>
          <p:nvPr/>
        </p:nvSpPr>
        <p:spPr>
          <a:xfrm>
            <a:off x="7795180" y="2723773"/>
            <a:ext cx="270589" cy="2733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a:t>
            </a:r>
          </a:p>
        </p:txBody>
      </p:sp>
      <p:cxnSp>
        <p:nvCxnSpPr>
          <p:cNvPr id="29" name="Straight Arrow Connector 28"/>
          <p:cNvCxnSpPr>
            <a:stCxn id="27" idx="6"/>
            <a:endCxn id="28" idx="2"/>
          </p:cNvCxnSpPr>
          <p:nvPr/>
        </p:nvCxnSpPr>
        <p:spPr>
          <a:xfrm>
            <a:off x="7372147" y="2851856"/>
            <a:ext cx="423033" cy="86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flipH="1" flipV="1">
            <a:off x="3058307" y="2391442"/>
            <a:ext cx="493296" cy="51994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2" name="Straight Arrow Connector 41"/>
          <p:cNvCxnSpPr/>
          <p:nvPr/>
        </p:nvCxnSpPr>
        <p:spPr>
          <a:xfrm flipH="1" flipV="1">
            <a:off x="3646969" y="2256506"/>
            <a:ext cx="82100" cy="65488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3" name="Straight Arrow Connector 42"/>
          <p:cNvCxnSpPr/>
          <p:nvPr/>
        </p:nvCxnSpPr>
        <p:spPr>
          <a:xfrm flipV="1">
            <a:off x="3951095" y="2350041"/>
            <a:ext cx="279849" cy="54873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4" name="Straight Arrow Connector 43"/>
          <p:cNvCxnSpPr/>
          <p:nvPr/>
        </p:nvCxnSpPr>
        <p:spPr>
          <a:xfrm flipV="1">
            <a:off x="4076776" y="2911391"/>
            <a:ext cx="1593916" cy="2230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5" name="Straight Arrow Connector 44"/>
          <p:cNvCxnSpPr/>
          <p:nvPr/>
        </p:nvCxnSpPr>
        <p:spPr>
          <a:xfrm flipV="1">
            <a:off x="4091018" y="3063957"/>
            <a:ext cx="1593916" cy="2230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6" name="Straight Arrow Connector 45"/>
          <p:cNvCxnSpPr/>
          <p:nvPr/>
        </p:nvCxnSpPr>
        <p:spPr>
          <a:xfrm>
            <a:off x="5681329" y="2305856"/>
            <a:ext cx="240758" cy="50871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7" name="Straight Arrow Connector 46"/>
          <p:cNvCxnSpPr/>
          <p:nvPr/>
        </p:nvCxnSpPr>
        <p:spPr>
          <a:xfrm flipH="1">
            <a:off x="6162533" y="2256501"/>
            <a:ext cx="90783" cy="6471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8" name="Straight Arrow Connector 47"/>
          <p:cNvCxnSpPr/>
          <p:nvPr/>
        </p:nvCxnSpPr>
        <p:spPr>
          <a:xfrm flipH="1">
            <a:off x="6379497" y="2580059"/>
            <a:ext cx="405284" cy="4170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9" name="Straight Arrow Connector 48"/>
          <p:cNvCxnSpPr/>
          <p:nvPr/>
        </p:nvCxnSpPr>
        <p:spPr>
          <a:xfrm flipV="1">
            <a:off x="4076775" y="2911387"/>
            <a:ext cx="1593916" cy="2230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0" name="Straight Arrow Connector 49"/>
          <p:cNvCxnSpPr/>
          <p:nvPr/>
        </p:nvCxnSpPr>
        <p:spPr>
          <a:xfrm flipV="1">
            <a:off x="4091017" y="3063953"/>
            <a:ext cx="1593916" cy="2230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7" name="Rectangle 36">
            <a:extLst>
              <a:ext uri="{FF2B5EF4-FFF2-40B4-BE49-F238E27FC236}">
                <a16:creationId xmlns:a16="http://schemas.microsoft.com/office/drawing/2014/main" id="{F0B53D65-A065-4489-A30E-B414F43493C8}"/>
              </a:ext>
            </a:extLst>
          </p:cNvPr>
          <p:cNvSpPr/>
          <p:nvPr/>
        </p:nvSpPr>
        <p:spPr>
          <a:xfrm>
            <a:off x="2082800" y="6553091"/>
            <a:ext cx="4844614" cy="307777"/>
          </a:xfrm>
          <a:prstGeom prst="rect">
            <a:avLst/>
          </a:prstGeom>
        </p:spPr>
        <p:txBody>
          <a:bodyPr wrap="square">
            <a:spAutoFit/>
          </a:bodyPr>
          <a:lstStyle/>
          <a:p>
            <a:r>
              <a:rPr lang="en-US" sz="1400" i="1" dirty="0"/>
              <a:t>Yue et al (2015) Bioinformatics</a:t>
            </a:r>
            <a:r>
              <a:rPr lang="en-US" sz="1400" dirty="0"/>
              <a:t>, Vol. 31, No. 12, pp. i250-i257</a:t>
            </a:r>
          </a:p>
        </p:txBody>
      </p:sp>
    </p:spTree>
    <p:extLst>
      <p:ext uri="{BB962C8B-B14F-4D97-AF65-F5344CB8AC3E}">
        <p14:creationId xmlns:p14="http://schemas.microsoft.com/office/powerpoint/2010/main" val="9416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
                                            <p:txEl>
                                              <p:pRg st="6" end="6"/>
                                            </p:txEl>
                                          </p:spTgt>
                                        </p:tgtEl>
                                        <p:attrNameLst>
                                          <p:attrName>style.visibility</p:attrName>
                                        </p:attrNameLst>
                                      </p:cBhvr>
                                      <p:to>
                                        <p:strVal val="visible"/>
                                      </p:to>
                                    </p:set>
                                    <p:animEffect transition="in" filter="fade">
                                      <p:cBhvr>
                                        <p:cTn id="65" dur="500"/>
                                        <p:tgtEl>
                                          <p:spTgt spid="3">
                                            <p:txEl>
                                              <p:pRg st="6" end="6"/>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
                                            <p:txEl>
                                              <p:pRg st="7" end="7"/>
                                            </p:txEl>
                                          </p:spTgt>
                                        </p:tgtEl>
                                        <p:attrNameLst>
                                          <p:attrName>style.visibility</p:attrName>
                                        </p:attrNameLst>
                                      </p:cBhvr>
                                      <p:to>
                                        <p:strVal val="visible"/>
                                      </p:to>
                                    </p:set>
                                    <p:animEffect transition="in" filter="fade">
                                      <p:cBhvr>
                                        <p:cTn id="85" dur="500"/>
                                        <p:tgtEl>
                                          <p:spTgt spid="3">
                                            <p:txEl>
                                              <p:pRg st="7" end="7"/>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
                                            <p:txEl>
                                              <p:pRg st="8" end="8"/>
                                            </p:txEl>
                                          </p:spTgt>
                                        </p:tgtEl>
                                        <p:attrNameLst>
                                          <p:attrName>style.visibility</p:attrName>
                                        </p:attrNameLst>
                                      </p:cBhvr>
                                      <p:to>
                                        <p:strVal val="visible"/>
                                      </p:to>
                                    </p:set>
                                    <p:animEffect transition="in" filter="fade">
                                      <p:cBhvr>
                                        <p:cTn id="90" dur="500"/>
                                        <p:tgtEl>
                                          <p:spTgt spid="3">
                                            <p:txEl>
                                              <p:pRg st="8" end="8"/>
                                            </p:txEl>
                                          </p:spTgt>
                                        </p:tgtEl>
                                      </p:cBhvr>
                                    </p:animEffect>
                                  </p:childTnLst>
                                </p:cTn>
                              </p:par>
                              <p:par>
                                <p:cTn id="91" presetID="10" presetClass="entr" presetSubtype="0" fill="hold" nodeType="with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fade">
                                      <p:cBhvr>
                                        <p:cTn id="93" dur="500"/>
                                        <p:tgtEl>
                                          <p:spTgt spid="41"/>
                                        </p:tgtEl>
                                      </p:cBhvr>
                                    </p:animEffect>
                                  </p:childTnLst>
                                </p:cTn>
                              </p:par>
                              <p:par>
                                <p:cTn id="94" presetID="10" presetClass="entr" presetSubtype="0" fill="hold" nodeType="withEffect">
                                  <p:stCondLst>
                                    <p:cond delay="0"/>
                                  </p:stCondLst>
                                  <p:childTnLst>
                                    <p:set>
                                      <p:cBhvr>
                                        <p:cTn id="95" dur="1" fill="hold">
                                          <p:stCondLst>
                                            <p:cond delay="0"/>
                                          </p:stCondLst>
                                        </p:cTn>
                                        <p:tgtEl>
                                          <p:spTgt spid="42"/>
                                        </p:tgtEl>
                                        <p:attrNameLst>
                                          <p:attrName>style.visibility</p:attrName>
                                        </p:attrNameLst>
                                      </p:cBhvr>
                                      <p:to>
                                        <p:strVal val="visible"/>
                                      </p:to>
                                    </p:set>
                                    <p:animEffect transition="in" filter="fade">
                                      <p:cBhvr>
                                        <p:cTn id="96" dur="500"/>
                                        <p:tgtEl>
                                          <p:spTgt spid="42"/>
                                        </p:tgtEl>
                                      </p:cBhvr>
                                    </p:animEffect>
                                  </p:childTnLst>
                                </p:cTn>
                              </p:par>
                              <p:par>
                                <p:cTn id="97" presetID="10" presetClass="entr" presetSubtype="0" fill="hold" nodeType="withEffect">
                                  <p:stCondLst>
                                    <p:cond delay="0"/>
                                  </p:stCondLst>
                                  <p:childTnLst>
                                    <p:set>
                                      <p:cBhvr>
                                        <p:cTn id="98" dur="1" fill="hold">
                                          <p:stCondLst>
                                            <p:cond delay="0"/>
                                          </p:stCondLst>
                                        </p:cTn>
                                        <p:tgtEl>
                                          <p:spTgt spid="43"/>
                                        </p:tgtEl>
                                        <p:attrNameLst>
                                          <p:attrName>style.visibility</p:attrName>
                                        </p:attrNameLst>
                                      </p:cBhvr>
                                      <p:to>
                                        <p:strVal val="visible"/>
                                      </p:to>
                                    </p:set>
                                    <p:animEffect transition="in" filter="fade">
                                      <p:cBhvr>
                                        <p:cTn id="99" dur="500"/>
                                        <p:tgtEl>
                                          <p:spTgt spid="43"/>
                                        </p:tgtEl>
                                      </p:cBhvr>
                                    </p:animEffect>
                                  </p:childTnLst>
                                </p:cTn>
                              </p:par>
                              <p:par>
                                <p:cTn id="100" presetID="10" presetClass="entr" presetSubtype="0" fill="hold" nodeType="withEffect">
                                  <p:stCondLst>
                                    <p:cond delay="0"/>
                                  </p:stCondLst>
                                  <p:childTnLst>
                                    <p:set>
                                      <p:cBhvr>
                                        <p:cTn id="101" dur="1" fill="hold">
                                          <p:stCondLst>
                                            <p:cond delay="0"/>
                                          </p:stCondLst>
                                        </p:cTn>
                                        <p:tgtEl>
                                          <p:spTgt spid="44"/>
                                        </p:tgtEl>
                                        <p:attrNameLst>
                                          <p:attrName>style.visibility</p:attrName>
                                        </p:attrNameLst>
                                      </p:cBhvr>
                                      <p:to>
                                        <p:strVal val="visible"/>
                                      </p:to>
                                    </p:set>
                                    <p:animEffect transition="in" filter="fade">
                                      <p:cBhvr>
                                        <p:cTn id="102" dur="500"/>
                                        <p:tgtEl>
                                          <p:spTgt spid="44"/>
                                        </p:tgtEl>
                                      </p:cBhvr>
                                    </p:animEffect>
                                  </p:childTnLst>
                                </p:cTn>
                              </p:par>
                              <p:par>
                                <p:cTn id="103" presetID="10" presetClass="entr" presetSubtype="0" fill="hold" nodeType="with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fade">
                                      <p:cBhvr>
                                        <p:cTn id="105" dur="500"/>
                                        <p:tgtEl>
                                          <p:spTgt spid="45"/>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3">
                                            <p:txEl>
                                              <p:pRg st="9" end="9"/>
                                            </p:txEl>
                                          </p:spTgt>
                                        </p:tgtEl>
                                        <p:attrNameLst>
                                          <p:attrName>style.visibility</p:attrName>
                                        </p:attrNameLst>
                                      </p:cBhvr>
                                      <p:to>
                                        <p:strVal val="visible"/>
                                      </p:to>
                                    </p:set>
                                    <p:animEffect transition="in" filter="fade">
                                      <p:cBhvr>
                                        <p:cTn id="110" dur="500"/>
                                        <p:tgtEl>
                                          <p:spTgt spid="3">
                                            <p:txEl>
                                              <p:pRg st="9" end="9"/>
                                            </p:txEl>
                                          </p:spTgt>
                                        </p:tgtEl>
                                      </p:cBhvr>
                                    </p:animEffect>
                                  </p:childTnLst>
                                </p:cTn>
                              </p:par>
                              <p:par>
                                <p:cTn id="111" presetID="10" presetClass="exit" presetSubtype="0" fill="hold" nodeType="withEffect">
                                  <p:stCondLst>
                                    <p:cond delay="0"/>
                                  </p:stCondLst>
                                  <p:childTnLst>
                                    <p:animEffect transition="out" filter="fade">
                                      <p:cBhvr>
                                        <p:cTn id="112" dur="500"/>
                                        <p:tgtEl>
                                          <p:spTgt spid="41"/>
                                        </p:tgtEl>
                                      </p:cBhvr>
                                    </p:animEffect>
                                    <p:set>
                                      <p:cBhvr>
                                        <p:cTn id="113" dur="1" fill="hold">
                                          <p:stCondLst>
                                            <p:cond delay="499"/>
                                          </p:stCondLst>
                                        </p:cTn>
                                        <p:tgtEl>
                                          <p:spTgt spid="41"/>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2"/>
                                        </p:tgtEl>
                                      </p:cBhvr>
                                    </p:animEffect>
                                    <p:set>
                                      <p:cBhvr>
                                        <p:cTn id="116" dur="1" fill="hold">
                                          <p:stCondLst>
                                            <p:cond delay="499"/>
                                          </p:stCondLst>
                                        </p:cTn>
                                        <p:tgtEl>
                                          <p:spTgt spid="42"/>
                                        </p:tgtEl>
                                        <p:attrNameLst>
                                          <p:attrName>style.visibility</p:attrName>
                                        </p:attrNameLst>
                                      </p:cBhvr>
                                      <p:to>
                                        <p:strVal val="hidden"/>
                                      </p:to>
                                    </p:set>
                                  </p:childTnLst>
                                </p:cTn>
                              </p:par>
                              <p:par>
                                <p:cTn id="117" presetID="10" presetClass="exit" presetSubtype="0" fill="hold" nodeType="withEffect">
                                  <p:stCondLst>
                                    <p:cond delay="0"/>
                                  </p:stCondLst>
                                  <p:childTnLst>
                                    <p:animEffect transition="out" filter="fade">
                                      <p:cBhvr>
                                        <p:cTn id="118" dur="500"/>
                                        <p:tgtEl>
                                          <p:spTgt spid="43"/>
                                        </p:tgtEl>
                                      </p:cBhvr>
                                    </p:animEffect>
                                    <p:set>
                                      <p:cBhvr>
                                        <p:cTn id="119" dur="1" fill="hold">
                                          <p:stCondLst>
                                            <p:cond delay="499"/>
                                          </p:stCondLst>
                                        </p:cTn>
                                        <p:tgtEl>
                                          <p:spTgt spid="4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44"/>
                                        </p:tgtEl>
                                      </p:cBhvr>
                                    </p:animEffect>
                                    <p:set>
                                      <p:cBhvr>
                                        <p:cTn id="122" dur="1" fill="hold">
                                          <p:stCondLst>
                                            <p:cond delay="499"/>
                                          </p:stCondLst>
                                        </p:cTn>
                                        <p:tgtEl>
                                          <p:spTgt spid="44"/>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500"/>
                                        <p:tgtEl>
                                          <p:spTgt spid="45"/>
                                        </p:tgtEl>
                                      </p:cBhvr>
                                    </p:animEffect>
                                    <p:set>
                                      <p:cBhvr>
                                        <p:cTn id="125" dur="1" fill="hold">
                                          <p:stCondLst>
                                            <p:cond delay="499"/>
                                          </p:stCondLst>
                                        </p:cTn>
                                        <p:tgtEl>
                                          <p:spTgt spid="45"/>
                                        </p:tgtEl>
                                        <p:attrNameLst>
                                          <p:attrName>style.visibility</p:attrName>
                                        </p:attrNameLst>
                                      </p:cBhvr>
                                      <p:to>
                                        <p:strVal val="hidden"/>
                                      </p:to>
                                    </p:set>
                                  </p:childTnLst>
                                </p:cTn>
                              </p:par>
                              <p:par>
                                <p:cTn id="126" presetID="10" presetClass="entr" presetSubtype="0" fill="hold" nodeType="withEffect">
                                  <p:stCondLst>
                                    <p:cond delay="0"/>
                                  </p:stCondLst>
                                  <p:childTnLst>
                                    <p:set>
                                      <p:cBhvr>
                                        <p:cTn id="127" dur="1" fill="hold">
                                          <p:stCondLst>
                                            <p:cond delay="0"/>
                                          </p:stCondLst>
                                        </p:cTn>
                                        <p:tgtEl>
                                          <p:spTgt spid="46"/>
                                        </p:tgtEl>
                                        <p:attrNameLst>
                                          <p:attrName>style.visibility</p:attrName>
                                        </p:attrNameLst>
                                      </p:cBhvr>
                                      <p:to>
                                        <p:strVal val="visible"/>
                                      </p:to>
                                    </p:set>
                                    <p:animEffect transition="in" filter="fade">
                                      <p:cBhvr>
                                        <p:cTn id="128" dur="500"/>
                                        <p:tgtEl>
                                          <p:spTgt spid="46"/>
                                        </p:tgtEl>
                                      </p:cBhvr>
                                    </p:animEffect>
                                  </p:childTnLst>
                                </p:cTn>
                              </p:par>
                              <p:par>
                                <p:cTn id="129" presetID="10" presetClass="entr" presetSubtype="0" fill="hold"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500"/>
                                        <p:tgtEl>
                                          <p:spTgt spid="47"/>
                                        </p:tgtEl>
                                      </p:cBhvr>
                                    </p:animEffect>
                                  </p:childTnLst>
                                </p:cTn>
                              </p:par>
                              <p:par>
                                <p:cTn id="132" presetID="10" presetClass="entr" presetSubtype="0" fill="hold" nodeType="withEffect">
                                  <p:stCondLst>
                                    <p:cond delay="0"/>
                                  </p:stCondLst>
                                  <p:childTnLst>
                                    <p:set>
                                      <p:cBhvr>
                                        <p:cTn id="133" dur="1" fill="hold">
                                          <p:stCondLst>
                                            <p:cond delay="0"/>
                                          </p:stCondLst>
                                        </p:cTn>
                                        <p:tgtEl>
                                          <p:spTgt spid="48"/>
                                        </p:tgtEl>
                                        <p:attrNameLst>
                                          <p:attrName>style.visibility</p:attrName>
                                        </p:attrNameLst>
                                      </p:cBhvr>
                                      <p:to>
                                        <p:strVal val="visible"/>
                                      </p:to>
                                    </p:set>
                                    <p:animEffect transition="in" filter="fade">
                                      <p:cBhvr>
                                        <p:cTn id="134" dur="500"/>
                                        <p:tgtEl>
                                          <p:spTgt spid="48"/>
                                        </p:tgtEl>
                                      </p:cBhvr>
                                    </p:animEffect>
                                  </p:childTnLst>
                                </p:cTn>
                              </p:par>
                              <p:par>
                                <p:cTn id="135" presetID="10" presetClass="entr" presetSubtype="0" fill="hold"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fade">
                                      <p:cBhvr>
                                        <p:cTn id="137" dur="500"/>
                                        <p:tgtEl>
                                          <p:spTgt spid="49"/>
                                        </p:tgtEl>
                                      </p:cBhvr>
                                    </p:animEffect>
                                  </p:childTnLst>
                                </p:cTn>
                              </p:par>
                              <p:par>
                                <p:cTn id="138" presetID="10" presetClass="entr" presetSubtype="0" fill="hold" nodeType="withEffect">
                                  <p:stCondLst>
                                    <p:cond delay="0"/>
                                  </p:stCondLst>
                                  <p:childTnLst>
                                    <p:set>
                                      <p:cBhvr>
                                        <p:cTn id="139" dur="1" fill="hold">
                                          <p:stCondLst>
                                            <p:cond delay="0"/>
                                          </p:stCondLst>
                                        </p:cTn>
                                        <p:tgtEl>
                                          <p:spTgt spid="50"/>
                                        </p:tgtEl>
                                        <p:attrNameLst>
                                          <p:attrName>style.visibility</p:attrName>
                                        </p:attrNameLst>
                                      </p:cBhvr>
                                      <p:to>
                                        <p:strVal val="visible"/>
                                      </p:to>
                                    </p:set>
                                    <p:animEffect transition="in" filter="fade">
                                      <p:cBhvr>
                                        <p:cTn id="140" dur="500"/>
                                        <p:tgtEl>
                                          <p:spTgt spid="50"/>
                                        </p:tgtEl>
                                      </p:cBhvr>
                                    </p:animEffect>
                                  </p:childTnLst>
                                </p:cTn>
                              </p:par>
                              <p:par>
                                <p:cTn id="141" presetID="10" presetClass="entr" presetSubtype="0" fill="hold" nodeType="withEffect">
                                  <p:stCondLst>
                                    <p:cond delay="0"/>
                                  </p:stCondLst>
                                  <p:childTnLst>
                                    <p:set>
                                      <p:cBhvr>
                                        <p:cTn id="142" dur="1" fill="hold">
                                          <p:stCondLst>
                                            <p:cond delay="0"/>
                                          </p:stCondLst>
                                        </p:cTn>
                                        <p:tgtEl>
                                          <p:spTgt spid="49"/>
                                        </p:tgtEl>
                                        <p:attrNameLst>
                                          <p:attrName>style.visibility</p:attrName>
                                        </p:attrNameLst>
                                      </p:cBhvr>
                                      <p:to>
                                        <p:strVal val="visible"/>
                                      </p:to>
                                    </p:set>
                                    <p:animEffect transition="in" filter="fade">
                                      <p:cBhvr>
                                        <p:cTn id="143" dur="500"/>
                                        <p:tgtEl>
                                          <p:spTgt spid="49"/>
                                        </p:tgtEl>
                                      </p:cBhvr>
                                    </p:animEffect>
                                  </p:childTnLst>
                                </p:cTn>
                              </p:par>
                              <p:par>
                                <p:cTn id="144" presetID="10" presetClass="entr" presetSubtype="0" fill="hold" nodeType="withEffect">
                                  <p:stCondLst>
                                    <p:cond delay="0"/>
                                  </p:stCondLst>
                                  <p:childTnLst>
                                    <p:set>
                                      <p:cBhvr>
                                        <p:cTn id="145" dur="1" fill="hold">
                                          <p:stCondLst>
                                            <p:cond delay="0"/>
                                          </p:stCondLst>
                                        </p:cTn>
                                        <p:tgtEl>
                                          <p:spTgt spid="50"/>
                                        </p:tgtEl>
                                        <p:attrNameLst>
                                          <p:attrName>style.visibility</p:attrName>
                                        </p:attrNameLst>
                                      </p:cBhvr>
                                      <p:to>
                                        <p:strVal val="visible"/>
                                      </p:to>
                                    </p:set>
                                    <p:animEffect transition="in" filter="fade">
                                      <p:cBhvr>
                                        <p:cTn id="146" dur="500"/>
                                        <p:tgtEl>
                                          <p:spTgt spid="50"/>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3">
                                            <p:txEl>
                                              <p:pRg st="10" end="10"/>
                                            </p:txEl>
                                          </p:spTgt>
                                        </p:tgtEl>
                                        <p:attrNameLst>
                                          <p:attrName>style.visibility</p:attrName>
                                        </p:attrNameLst>
                                      </p:cBhvr>
                                      <p:to>
                                        <p:strVal val="visible"/>
                                      </p:to>
                                    </p:set>
                                    <p:animEffect transition="in" filter="fade">
                                      <p:cBhvr>
                                        <p:cTn id="151" dur="500"/>
                                        <p:tgtEl>
                                          <p:spTgt spid="3">
                                            <p:txEl>
                                              <p:pRg st="10" end="10"/>
                                            </p:txEl>
                                          </p:spTgt>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3">
                                            <p:txEl>
                                              <p:pRg st="11" end="11"/>
                                            </p:txEl>
                                          </p:spTgt>
                                        </p:tgtEl>
                                        <p:attrNameLst>
                                          <p:attrName>style.visibility</p:attrName>
                                        </p:attrNameLst>
                                      </p:cBhvr>
                                      <p:to>
                                        <p:strVal val="visible"/>
                                      </p:to>
                                    </p:set>
                                    <p:animEffect transition="in" filter="fade">
                                      <p:cBhvr>
                                        <p:cTn id="156" dur="500"/>
                                        <p:tgtEl>
                                          <p:spTgt spid="3">
                                            <p:txEl>
                                              <p:pRg st="11" end="11"/>
                                            </p:txEl>
                                          </p:spTgt>
                                        </p:tgtEl>
                                      </p:cBhvr>
                                    </p:animEffect>
                                  </p:childTnLst>
                                </p:cTn>
                              </p:par>
                              <p:par>
                                <p:cTn id="157" presetID="10" presetClass="exit" presetSubtype="0" fill="hold" nodeType="withEffect">
                                  <p:stCondLst>
                                    <p:cond delay="0"/>
                                  </p:stCondLst>
                                  <p:childTnLst>
                                    <p:animEffect transition="out" filter="fade">
                                      <p:cBhvr>
                                        <p:cTn id="158" dur="500"/>
                                        <p:tgtEl>
                                          <p:spTgt spid="46"/>
                                        </p:tgtEl>
                                      </p:cBhvr>
                                    </p:animEffect>
                                    <p:set>
                                      <p:cBhvr>
                                        <p:cTn id="159" dur="1" fill="hold">
                                          <p:stCondLst>
                                            <p:cond delay="499"/>
                                          </p:stCondLst>
                                        </p:cTn>
                                        <p:tgtEl>
                                          <p:spTgt spid="46"/>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500"/>
                                        <p:tgtEl>
                                          <p:spTgt spid="47"/>
                                        </p:tgtEl>
                                      </p:cBhvr>
                                    </p:animEffect>
                                    <p:set>
                                      <p:cBhvr>
                                        <p:cTn id="162" dur="1" fill="hold">
                                          <p:stCondLst>
                                            <p:cond delay="499"/>
                                          </p:stCondLst>
                                        </p:cTn>
                                        <p:tgtEl>
                                          <p:spTgt spid="47"/>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500"/>
                                        <p:tgtEl>
                                          <p:spTgt spid="48"/>
                                        </p:tgtEl>
                                      </p:cBhvr>
                                    </p:animEffect>
                                    <p:set>
                                      <p:cBhvr>
                                        <p:cTn id="165"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9" grpId="0" animBg="1"/>
      <p:bldP spid="25" grpId="0"/>
      <p:bldP spid="26" grpId="0" animBg="1"/>
      <p:bldP spid="27" grpId="0" animBg="1"/>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FE2E01C0-CD9F-4810-8128-BD373566F3D5}"/>
              </a:ext>
            </a:extLst>
          </p:cNvPr>
          <p:cNvSpPr>
            <a:spLocks noGrp="1"/>
          </p:cNvSpPr>
          <p:nvPr/>
        </p:nvSpPr>
        <p:spPr>
          <a:xfrm>
            <a:off x="1835461" y="225910"/>
            <a:ext cx="9398595" cy="1066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b="1" dirty="0"/>
              <a:t>Myeloid-derived suppressor cell </a:t>
            </a:r>
            <a:r>
              <a:rPr lang="en-US" altLang="zh-CN" sz="3200" dirty="0"/>
              <a:t>(</a:t>
            </a:r>
            <a:r>
              <a:rPr lang="en-US" altLang="zh-CN" sz="3200" b="1" dirty="0"/>
              <a:t>MDSC) Regulatory PAG-PAG Network Reveals Key Immunity Impacts</a:t>
            </a:r>
            <a:endParaRPr lang="zh-CN" altLang="en-US" sz="3200" dirty="0"/>
          </a:p>
        </p:txBody>
      </p:sp>
      <p:pic>
        <p:nvPicPr>
          <p:cNvPr id="4" name="Picture 3">
            <a:extLst>
              <a:ext uri="{FF2B5EF4-FFF2-40B4-BE49-F238E27FC236}">
                <a16:creationId xmlns:a16="http://schemas.microsoft.com/office/drawing/2014/main" id="{B260DC78-CCA7-4665-B222-16A0E7DF653E}"/>
              </a:ext>
            </a:extLst>
          </p:cNvPr>
          <p:cNvPicPr>
            <a:picLocks noGr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4910" y="1714718"/>
            <a:ext cx="7848872" cy="4844801"/>
          </a:xfrm>
          <a:prstGeom prst="rect">
            <a:avLst/>
          </a:prstGeom>
          <a:noFill/>
          <a:ln>
            <a:noFill/>
          </a:ln>
        </p:spPr>
      </p:pic>
      <p:sp>
        <p:nvSpPr>
          <p:cNvPr id="6" name="Rectangle 5">
            <a:extLst>
              <a:ext uri="{FF2B5EF4-FFF2-40B4-BE49-F238E27FC236}">
                <a16:creationId xmlns:a16="http://schemas.microsoft.com/office/drawing/2014/main" id="{94471561-D93D-484F-A718-75F907CA4D58}"/>
              </a:ext>
            </a:extLst>
          </p:cNvPr>
          <p:cNvSpPr/>
          <p:nvPr/>
        </p:nvSpPr>
        <p:spPr>
          <a:xfrm>
            <a:off x="2937363" y="1867118"/>
            <a:ext cx="2666044" cy="1754326"/>
          </a:xfrm>
          <a:prstGeom prst="rect">
            <a:avLst/>
          </a:prstGeom>
          <a:solidFill>
            <a:schemeClr val="accent1">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Upstream</a:t>
            </a:r>
            <a:r>
              <a:rPr lang="en-US" altLang="zh-CN" dirty="0"/>
              <a:t> of the immunity-suppressed process are many activated cell growth and differentiation signal molecules</a:t>
            </a:r>
          </a:p>
        </p:txBody>
      </p:sp>
      <p:sp>
        <p:nvSpPr>
          <p:cNvPr id="7" name="内容占位符 2">
            <a:extLst>
              <a:ext uri="{FF2B5EF4-FFF2-40B4-BE49-F238E27FC236}">
                <a16:creationId xmlns:a16="http://schemas.microsoft.com/office/drawing/2014/main" id="{61B6DC03-4D24-46F8-A614-5001D6CEB58E}"/>
              </a:ext>
            </a:extLst>
          </p:cNvPr>
          <p:cNvSpPr txBox="1">
            <a:spLocks/>
          </p:cNvSpPr>
          <p:nvPr/>
        </p:nvSpPr>
        <p:spPr>
          <a:xfrm>
            <a:off x="5889302" y="4551496"/>
            <a:ext cx="4350504" cy="1912728"/>
          </a:xfrm>
          <a:prstGeom prst="rect">
            <a:avLst/>
          </a:prstGeom>
          <a:solidFill>
            <a:schemeClr val="accent6">
              <a:lumMod val="20000"/>
              <a:lumOff val="80000"/>
            </a:schemeClr>
          </a:solidFill>
        </p:spPr>
        <p:txBody>
          <a:bodyPr vert="horz" lIns="91440" tIns="45720" rIns="91440" bIns="45720" rtlCol="0">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altLang="zh-CN" sz="2000" b="1" dirty="0"/>
              <a:t>Downstream</a:t>
            </a:r>
            <a:r>
              <a:rPr lang="en-US" altLang="zh-CN" sz="2000" dirty="0"/>
              <a:t> of the immunity-suppressed process are many processes responsible for cell differentiation (e.g., FEX00813) and cancer progression (e.g., FEX002152 and EPHA2), and chemokine signaling (e.g., CCR5). GEX001173</a:t>
            </a:r>
            <a:endParaRPr lang="zh-CN" altLang="en-US" sz="2000" dirty="0"/>
          </a:p>
        </p:txBody>
      </p:sp>
      <p:sp>
        <p:nvSpPr>
          <p:cNvPr id="8" name="Rectangle 7">
            <a:extLst>
              <a:ext uri="{FF2B5EF4-FFF2-40B4-BE49-F238E27FC236}">
                <a16:creationId xmlns:a16="http://schemas.microsoft.com/office/drawing/2014/main" id="{4199A041-9B36-4124-8911-1097F92512DC}"/>
              </a:ext>
            </a:extLst>
          </p:cNvPr>
          <p:cNvSpPr/>
          <p:nvPr/>
        </p:nvSpPr>
        <p:spPr>
          <a:xfrm>
            <a:off x="4270385" y="1237405"/>
            <a:ext cx="6086153" cy="307777"/>
          </a:xfrm>
          <a:prstGeom prst="rect">
            <a:avLst/>
          </a:prstGeom>
          <a:solidFill>
            <a:schemeClr val="accent2">
              <a:lumMod val="20000"/>
              <a:lumOff val="80000"/>
            </a:schemeClr>
          </a:solid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dvPSSAB-R"/>
              </a:rPr>
              <a:t>A large (n=4568) PAG containing genes responsible for immunity functions</a:t>
            </a:r>
            <a:endParaRPr lang="en-US" sz="1400" dirty="0"/>
          </a:p>
        </p:txBody>
      </p:sp>
      <p:cxnSp>
        <p:nvCxnSpPr>
          <p:cNvPr id="9" name="Straight Connector 8">
            <a:extLst>
              <a:ext uri="{FF2B5EF4-FFF2-40B4-BE49-F238E27FC236}">
                <a16:creationId xmlns:a16="http://schemas.microsoft.com/office/drawing/2014/main" id="{209171F2-CFB1-4448-9F99-FE3216901609}"/>
              </a:ext>
            </a:extLst>
          </p:cNvPr>
          <p:cNvCxnSpPr/>
          <p:nvPr/>
        </p:nvCxnSpPr>
        <p:spPr>
          <a:xfrm>
            <a:off x="6099346" y="1574243"/>
            <a:ext cx="0" cy="2199601"/>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1F78780-A394-4ED6-AFB2-C51061641260}"/>
              </a:ext>
            </a:extLst>
          </p:cNvPr>
          <p:cNvSpPr/>
          <p:nvPr/>
        </p:nvSpPr>
        <p:spPr>
          <a:xfrm>
            <a:off x="2468847" y="6551691"/>
            <a:ext cx="4844614" cy="307777"/>
          </a:xfrm>
          <a:prstGeom prst="rect">
            <a:avLst/>
          </a:prstGeom>
        </p:spPr>
        <p:txBody>
          <a:bodyPr wrap="square">
            <a:spAutoFit/>
          </a:bodyPr>
          <a:lstStyle/>
          <a:p>
            <a:r>
              <a:rPr lang="en-US" sz="1400" i="1" dirty="0"/>
              <a:t>Yue et al (2015) Bioinformatics</a:t>
            </a:r>
            <a:r>
              <a:rPr lang="en-US" sz="1400" dirty="0"/>
              <a:t>, Vol. 31, No. 12, pp. i250-i257</a:t>
            </a:r>
          </a:p>
        </p:txBody>
      </p:sp>
    </p:spTree>
    <p:extLst>
      <p:ext uri="{BB962C8B-B14F-4D97-AF65-F5344CB8AC3E}">
        <p14:creationId xmlns:p14="http://schemas.microsoft.com/office/powerpoint/2010/main" val="1237231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16DC1-3E56-49E4-93A7-A03DEA1B786C}"/>
              </a:ext>
            </a:extLst>
          </p:cNvPr>
          <p:cNvSpPr>
            <a:spLocks noGrp="1"/>
          </p:cNvSpPr>
          <p:nvPr>
            <p:ph type="title"/>
          </p:nvPr>
        </p:nvSpPr>
        <p:spPr>
          <a:xfrm>
            <a:off x="838200" y="91813"/>
            <a:ext cx="10515600" cy="1325563"/>
          </a:xfrm>
        </p:spPr>
        <p:txBody>
          <a:bodyPr/>
          <a:lstStyle/>
          <a:p>
            <a:r>
              <a:rPr lang="en-US" dirty="0"/>
              <a:t>Demo </a:t>
            </a:r>
          </a:p>
        </p:txBody>
      </p:sp>
      <p:sp>
        <p:nvSpPr>
          <p:cNvPr id="3" name="Content Placeholder 2">
            <a:extLst>
              <a:ext uri="{FF2B5EF4-FFF2-40B4-BE49-F238E27FC236}">
                <a16:creationId xmlns:a16="http://schemas.microsoft.com/office/drawing/2014/main" id="{4195A1F7-132B-41A7-80F2-41E498E437FB}"/>
              </a:ext>
            </a:extLst>
          </p:cNvPr>
          <p:cNvSpPr>
            <a:spLocks noGrp="1"/>
          </p:cNvSpPr>
          <p:nvPr>
            <p:ph idx="1"/>
          </p:nvPr>
        </p:nvSpPr>
        <p:spPr>
          <a:xfrm>
            <a:off x="818396" y="1109069"/>
            <a:ext cx="10515600" cy="4351338"/>
          </a:xfrm>
        </p:spPr>
        <p:txBody>
          <a:bodyPr/>
          <a:lstStyle/>
          <a:p>
            <a:pPr marL="0" indent="0">
              <a:buNone/>
            </a:pPr>
            <a:r>
              <a:rPr lang="en-US" dirty="0"/>
              <a:t>Basic search: Retrieve PAGs using keywords, e.g., the pancreatic cancer related PAGs</a:t>
            </a:r>
          </a:p>
        </p:txBody>
      </p:sp>
      <p:pic>
        <p:nvPicPr>
          <p:cNvPr id="7" name="Picture 6">
            <a:extLst>
              <a:ext uri="{FF2B5EF4-FFF2-40B4-BE49-F238E27FC236}">
                <a16:creationId xmlns:a16="http://schemas.microsoft.com/office/drawing/2014/main" id="{AC9823DB-2E4C-4565-B980-12C8C36C1E07}"/>
              </a:ext>
            </a:extLst>
          </p:cNvPr>
          <p:cNvPicPr>
            <a:picLocks noChangeAspect="1"/>
          </p:cNvPicPr>
          <p:nvPr/>
        </p:nvPicPr>
        <p:blipFill rotWithShape="1">
          <a:blip r:embed="rId2"/>
          <a:srcRect b="14030"/>
          <a:stretch/>
        </p:blipFill>
        <p:spPr>
          <a:xfrm>
            <a:off x="858004" y="2030931"/>
            <a:ext cx="10283895" cy="4461944"/>
          </a:xfrm>
          <a:prstGeom prst="rect">
            <a:avLst/>
          </a:prstGeom>
        </p:spPr>
      </p:pic>
      <p:grpSp>
        <p:nvGrpSpPr>
          <p:cNvPr id="14" name="Group 13">
            <a:extLst>
              <a:ext uri="{FF2B5EF4-FFF2-40B4-BE49-F238E27FC236}">
                <a16:creationId xmlns:a16="http://schemas.microsoft.com/office/drawing/2014/main" id="{98AA7CF9-8C0F-4CE6-9863-6F59743DA6E0}"/>
              </a:ext>
            </a:extLst>
          </p:cNvPr>
          <p:cNvGrpSpPr/>
          <p:nvPr/>
        </p:nvGrpSpPr>
        <p:grpSpPr>
          <a:xfrm>
            <a:off x="2618837" y="2434632"/>
            <a:ext cx="6338732" cy="850106"/>
            <a:chOff x="2618837" y="2434632"/>
            <a:chExt cx="6338732" cy="850106"/>
          </a:xfrm>
        </p:grpSpPr>
        <p:sp>
          <p:nvSpPr>
            <p:cNvPr id="8" name="Rectangle 7">
              <a:extLst>
                <a:ext uri="{FF2B5EF4-FFF2-40B4-BE49-F238E27FC236}">
                  <a16:creationId xmlns:a16="http://schemas.microsoft.com/office/drawing/2014/main" id="{34B8B4F2-D8F1-4BAC-998E-1B7B1EF96616}"/>
                </a:ext>
              </a:extLst>
            </p:cNvPr>
            <p:cNvSpPr/>
            <p:nvPr/>
          </p:nvSpPr>
          <p:spPr>
            <a:xfrm>
              <a:off x="3027285" y="2503503"/>
              <a:ext cx="5930284" cy="7812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1D5BAF4-D809-443B-9E0A-AD502D8F6E5B}"/>
                </a:ext>
              </a:extLst>
            </p:cNvPr>
            <p:cNvSpPr txBox="1"/>
            <p:nvPr/>
          </p:nvSpPr>
          <p:spPr>
            <a:xfrm>
              <a:off x="2618837" y="2434632"/>
              <a:ext cx="333746" cy="400110"/>
            </a:xfrm>
            <a:prstGeom prst="rect">
              <a:avLst/>
            </a:prstGeom>
            <a:noFill/>
          </p:spPr>
          <p:txBody>
            <a:bodyPr wrap="none" rtlCol="0">
              <a:spAutoFit/>
            </a:bodyPr>
            <a:lstStyle/>
            <a:p>
              <a:r>
                <a:rPr lang="en-US" sz="2000" dirty="0">
                  <a:solidFill>
                    <a:srgbClr val="FF0000"/>
                  </a:solidFill>
                </a:rPr>
                <a:t>A</a:t>
              </a:r>
            </a:p>
          </p:txBody>
        </p:sp>
        <p:sp>
          <p:nvSpPr>
            <p:cNvPr id="13" name="Arrow: Right 12">
              <a:extLst>
                <a:ext uri="{FF2B5EF4-FFF2-40B4-BE49-F238E27FC236}">
                  <a16:creationId xmlns:a16="http://schemas.microsoft.com/office/drawing/2014/main" id="{CFABD79A-7A0C-470A-882F-372D455D0005}"/>
                </a:ext>
              </a:extLst>
            </p:cNvPr>
            <p:cNvSpPr/>
            <p:nvPr/>
          </p:nvSpPr>
          <p:spPr>
            <a:xfrm>
              <a:off x="3391039" y="2814220"/>
              <a:ext cx="212911" cy="8877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B6BB6BE0-2849-45B7-90A9-6E730E8E1818}"/>
              </a:ext>
            </a:extLst>
          </p:cNvPr>
          <p:cNvGrpSpPr/>
          <p:nvPr/>
        </p:nvGrpSpPr>
        <p:grpSpPr>
          <a:xfrm>
            <a:off x="2626852" y="3451888"/>
            <a:ext cx="6330717" cy="2017464"/>
            <a:chOff x="2626852" y="3451888"/>
            <a:chExt cx="6330717" cy="2017464"/>
          </a:xfrm>
        </p:grpSpPr>
        <p:pic>
          <p:nvPicPr>
            <p:cNvPr id="10" name="Picture 9">
              <a:extLst>
                <a:ext uri="{FF2B5EF4-FFF2-40B4-BE49-F238E27FC236}">
                  <a16:creationId xmlns:a16="http://schemas.microsoft.com/office/drawing/2014/main" id="{F330299F-56E0-40AB-8DE8-79C4770E3202}"/>
                </a:ext>
              </a:extLst>
            </p:cNvPr>
            <p:cNvPicPr>
              <a:picLocks noChangeAspect="1"/>
            </p:cNvPicPr>
            <p:nvPr/>
          </p:nvPicPr>
          <p:blipFill>
            <a:blip r:embed="rId3"/>
            <a:stretch>
              <a:fillRect/>
            </a:stretch>
          </p:blipFill>
          <p:spPr>
            <a:xfrm>
              <a:off x="3027285" y="3573263"/>
              <a:ext cx="5930284" cy="1896089"/>
            </a:xfrm>
            <a:prstGeom prst="rect">
              <a:avLst/>
            </a:prstGeom>
            <a:ln w="28575">
              <a:solidFill>
                <a:srgbClr val="FF0000"/>
              </a:solidFill>
            </a:ln>
          </p:spPr>
        </p:pic>
        <p:sp>
          <p:nvSpPr>
            <p:cNvPr id="12" name="TextBox 11">
              <a:extLst>
                <a:ext uri="{FF2B5EF4-FFF2-40B4-BE49-F238E27FC236}">
                  <a16:creationId xmlns:a16="http://schemas.microsoft.com/office/drawing/2014/main" id="{4081D3D7-8174-492F-AB27-1E68DAF42E85}"/>
                </a:ext>
              </a:extLst>
            </p:cNvPr>
            <p:cNvSpPr txBox="1"/>
            <p:nvPr/>
          </p:nvSpPr>
          <p:spPr>
            <a:xfrm>
              <a:off x="2626852" y="3451888"/>
              <a:ext cx="301686" cy="400110"/>
            </a:xfrm>
            <a:prstGeom prst="rect">
              <a:avLst/>
            </a:prstGeom>
            <a:noFill/>
          </p:spPr>
          <p:txBody>
            <a:bodyPr wrap="square" rtlCol="0">
              <a:spAutoFit/>
            </a:bodyPr>
            <a:lstStyle/>
            <a:p>
              <a:r>
                <a:rPr lang="en-US" sz="2000" dirty="0">
                  <a:solidFill>
                    <a:srgbClr val="FF0000"/>
                  </a:solidFill>
                </a:rPr>
                <a:t>B</a:t>
              </a:r>
            </a:p>
          </p:txBody>
        </p:sp>
        <p:sp>
          <p:nvSpPr>
            <p:cNvPr id="15" name="Arrow: Right 14">
              <a:extLst>
                <a:ext uri="{FF2B5EF4-FFF2-40B4-BE49-F238E27FC236}">
                  <a16:creationId xmlns:a16="http://schemas.microsoft.com/office/drawing/2014/main" id="{B04887C2-89E6-44C4-87E3-8BC3F657236B}"/>
                </a:ext>
              </a:extLst>
            </p:cNvPr>
            <p:cNvSpPr/>
            <p:nvPr/>
          </p:nvSpPr>
          <p:spPr>
            <a:xfrm>
              <a:off x="4079889" y="4699668"/>
              <a:ext cx="212911" cy="8877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C752BA53-CB2D-4F41-B081-E6DB314967A2}"/>
              </a:ext>
            </a:extLst>
          </p:cNvPr>
          <p:cNvGrpSpPr/>
          <p:nvPr/>
        </p:nvGrpSpPr>
        <p:grpSpPr>
          <a:xfrm>
            <a:off x="2251662" y="1711282"/>
            <a:ext cx="6844343" cy="5079442"/>
            <a:chOff x="2251662" y="1729038"/>
            <a:chExt cx="6844343" cy="5079442"/>
          </a:xfrm>
        </p:grpSpPr>
        <p:pic>
          <p:nvPicPr>
            <p:cNvPr id="18" name="Picture 17">
              <a:extLst>
                <a:ext uri="{FF2B5EF4-FFF2-40B4-BE49-F238E27FC236}">
                  <a16:creationId xmlns:a16="http://schemas.microsoft.com/office/drawing/2014/main" id="{7CCB5B67-8F1E-4BCF-AEBB-5B1780880407}"/>
                </a:ext>
              </a:extLst>
            </p:cNvPr>
            <p:cNvPicPr>
              <a:picLocks noChangeAspect="1"/>
            </p:cNvPicPr>
            <p:nvPr/>
          </p:nvPicPr>
          <p:blipFill>
            <a:blip r:embed="rId4"/>
            <a:stretch>
              <a:fillRect/>
            </a:stretch>
          </p:blipFill>
          <p:spPr>
            <a:xfrm>
              <a:off x="2618837" y="1857045"/>
              <a:ext cx="6477168" cy="4951435"/>
            </a:xfrm>
            <a:prstGeom prst="rect">
              <a:avLst/>
            </a:prstGeom>
            <a:ln w="28575">
              <a:solidFill>
                <a:srgbClr val="FF0000"/>
              </a:solidFill>
            </a:ln>
          </p:spPr>
        </p:pic>
        <p:sp>
          <p:nvSpPr>
            <p:cNvPr id="19" name="TextBox 18">
              <a:extLst>
                <a:ext uri="{FF2B5EF4-FFF2-40B4-BE49-F238E27FC236}">
                  <a16:creationId xmlns:a16="http://schemas.microsoft.com/office/drawing/2014/main" id="{D7EEACF8-664D-4B72-A57D-EA611BDC2A76}"/>
                </a:ext>
              </a:extLst>
            </p:cNvPr>
            <p:cNvSpPr txBox="1"/>
            <p:nvPr/>
          </p:nvSpPr>
          <p:spPr>
            <a:xfrm>
              <a:off x="2251662" y="1729038"/>
              <a:ext cx="348172" cy="461665"/>
            </a:xfrm>
            <a:prstGeom prst="rect">
              <a:avLst/>
            </a:prstGeom>
            <a:noFill/>
          </p:spPr>
          <p:txBody>
            <a:bodyPr wrap="none" rtlCol="0">
              <a:spAutoFit/>
            </a:bodyPr>
            <a:lstStyle/>
            <a:p>
              <a:r>
                <a:rPr lang="en-US" sz="2400" dirty="0">
                  <a:solidFill>
                    <a:srgbClr val="FF0000"/>
                  </a:solidFill>
                </a:rPr>
                <a:t>C</a:t>
              </a:r>
            </a:p>
          </p:txBody>
        </p:sp>
      </p:grpSp>
      <p:grpSp>
        <p:nvGrpSpPr>
          <p:cNvPr id="48" name="Group 47">
            <a:extLst>
              <a:ext uri="{FF2B5EF4-FFF2-40B4-BE49-F238E27FC236}">
                <a16:creationId xmlns:a16="http://schemas.microsoft.com/office/drawing/2014/main" id="{9DF9383B-B824-4890-8649-3F8A0DB772E5}"/>
              </a:ext>
            </a:extLst>
          </p:cNvPr>
          <p:cNvGrpSpPr/>
          <p:nvPr/>
        </p:nvGrpSpPr>
        <p:grpSpPr>
          <a:xfrm>
            <a:off x="2572504" y="1859703"/>
            <a:ext cx="6513198" cy="4906485"/>
            <a:chOff x="2572504" y="1859703"/>
            <a:chExt cx="6513198" cy="4906485"/>
          </a:xfrm>
        </p:grpSpPr>
        <p:sp>
          <p:nvSpPr>
            <p:cNvPr id="21" name="TextBox 20">
              <a:extLst>
                <a:ext uri="{FF2B5EF4-FFF2-40B4-BE49-F238E27FC236}">
                  <a16:creationId xmlns:a16="http://schemas.microsoft.com/office/drawing/2014/main" id="{32620D0A-43FB-486B-AB29-70D126DE9EC1}"/>
                </a:ext>
              </a:extLst>
            </p:cNvPr>
            <p:cNvSpPr txBox="1"/>
            <p:nvPr/>
          </p:nvSpPr>
          <p:spPr>
            <a:xfrm>
              <a:off x="2572504" y="1990265"/>
              <a:ext cx="301686" cy="369332"/>
            </a:xfrm>
            <a:prstGeom prst="rect">
              <a:avLst/>
            </a:prstGeom>
            <a:noFill/>
            <a:ln>
              <a:noFill/>
            </a:ln>
          </p:spPr>
          <p:txBody>
            <a:bodyPr wrap="none" rtlCol="0">
              <a:spAutoFit/>
            </a:bodyPr>
            <a:lstStyle/>
            <a:p>
              <a:r>
                <a:rPr lang="en-US" dirty="0">
                  <a:solidFill>
                    <a:srgbClr val="0070C0"/>
                  </a:solidFill>
                </a:rPr>
                <a:t>1</a:t>
              </a:r>
            </a:p>
          </p:txBody>
        </p:sp>
        <p:sp>
          <p:nvSpPr>
            <p:cNvPr id="26" name="TextBox 25">
              <a:extLst>
                <a:ext uri="{FF2B5EF4-FFF2-40B4-BE49-F238E27FC236}">
                  <a16:creationId xmlns:a16="http://schemas.microsoft.com/office/drawing/2014/main" id="{74CE252C-C117-4A20-AA74-53CAE6041391}"/>
                </a:ext>
              </a:extLst>
            </p:cNvPr>
            <p:cNvSpPr txBox="1"/>
            <p:nvPr/>
          </p:nvSpPr>
          <p:spPr>
            <a:xfrm>
              <a:off x="2579218" y="2528491"/>
              <a:ext cx="301686" cy="369332"/>
            </a:xfrm>
            <a:prstGeom prst="rect">
              <a:avLst/>
            </a:prstGeom>
            <a:noFill/>
          </p:spPr>
          <p:txBody>
            <a:bodyPr wrap="none" rtlCol="0">
              <a:spAutoFit/>
            </a:bodyPr>
            <a:lstStyle/>
            <a:p>
              <a:r>
                <a:rPr lang="en-US" dirty="0">
                  <a:solidFill>
                    <a:srgbClr val="0070C0"/>
                  </a:solidFill>
                </a:rPr>
                <a:t>2</a:t>
              </a:r>
            </a:p>
          </p:txBody>
        </p:sp>
        <p:sp>
          <p:nvSpPr>
            <p:cNvPr id="28" name="Rectangle: Rounded Corners 27">
              <a:extLst>
                <a:ext uri="{FF2B5EF4-FFF2-40B4-BE49-F238E27FC236}">
                  <a16:creationId xmlns:a16="http://schemas.microsoft.com/office/drawing/2014/main" id="{E01FE404-A096-49F6-B1A0-7C25E137A26B}"/>
                </a:ext>
              </a:extLst>
            </p:cNvPr>
            <p:cNvSpPr/>
            <p:nvPr/>
          </p:nvSpPr>
          <p:spPr>
            <a:xfrm>
              <a:off x="2629139" y="1859703"/>
              <a:ext cx="6456563" cy="513429"/>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59E63DB2-7EBA-4338-A1B6-62E3D31BA3E1}"/>
                </a:ext>
              </a:extLst>
            </p:cNvPr>
            <p:cNvSpPr/>
            <p:nvPr/>
          </p:nvSpPr>
          <p:spPr>
            <a:xfrm>
              <a:off x="2629139" y="2405850"/>
              <a:ext cx="1663661" cy="4360338"/>
            </a:xfrm>
            <a:prstGeom prst="roundRect">
              <a:avLst>
                <a:gd name="adj" fmla="val 7062"/>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EA3AD627-5279-4CC2-B1A8-8AC70540080C}"/>
                </a:ext>
              </a:extLst>
            </p:cNvPr>
            <p:cNvSpPr/>
            <p:nvPr/>
          </p:nvSpPr>
          <p:spPr>
            <a:xfrm>
              <a:off x="4328766" y="2405849"/>
              <a:ext cx="4756936" cy="4360338"/>
            </a:xfrm>
            <a:prstGeom prst="roundRect">
              <a:avLst>
                <a:gd name="adj" fmla="val 2583"/>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A1F5744-B0B0-40AF-AE75-B91A271B0C43}"/>
                </a:ext>
              </a:extLst>
            </p:cNvPr>
            <p:cNvSpPr txBox="1"/>
            <p:nvPr/>
          </p:nvSpPr>
          <p:spPr>
            <a:xfrm>
              <a:off x="4260555" y="2494558"/>
              <a:ext cx="301686" cy="369332"/>
            </a:xfrm>
            <a:prstGeom prst="rect">
              <a:avLst/>
            </a:prstGeom>
            <a:noFill/>
          </p:spPr>
          <p:txBody>
            <a:bodyPr wrap="none" rtlCol="0">
              <a:spAutoFit/>
            </a:bodyPr>
            <a:lstStyle/>
            <a:p>
              <a:r>
                <a:rPr lang="en-US" dirty="0">
                  <a:solidFill>
                    <a:srgbClr val="0070C0"/>
                  </a:solidFill>
                </a:rPr>
                <a:t>3</a:t>
              </a:r>
            </a:p>
          </p:txBody>
        </p:sp>
      </p:grpSp>
    </p:spTree>
    <p:extLst>
      <p:ext uri="{BB962C8B-B14F-4D97-AF65-F5344CB8AC3E}">
        <p14:creationId xmlns:p14="http://schemas.microsoft.com/office/powerpoint/2010/main" val="60925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28772-5A59-4852-A61A-EDC346FB3C29}"/>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52F3B553-64D3-4684-A63C-E62ED34F5857}"/>
              </a:ext>
            </a:extLst>
          </p:cNvPr>
          <p:cNvSpPr>
            <a:spLocks noGrp="1"/>
          </p:cNvSpPr>
          <p:nvPr>
            <p:ph idx="1"/>
          </p:nvPr>
        </p:nvSpPr>
        <p:spPr>
          <a:xfrm>
            <a:off x="838200" y="1335581"/>
            <a:ext cx="10515600" cy="4351338"/>
          </a:xfrm>
        </p:spPr>
        <p:txBody>
          <a:bodyPr/>
          <a:lstStyle/>
          <a:p>
            <a:r>
              <a:rPr lang="en-US" dirty="0"/>
              <a:t>Analysis: Retrieve PAGs using list of genes</a:t>
            </a:r>
          </a:p>
          <a:p>
            <a:endParaRPr lang="en-US" dirty="0"/>
          </a:p>
        </p:txBody>
      </p:sp>
      <p:pic>
        <p:nvPicPr>
          <p:cNvPr id="4" name="Picture 3">
            <a:extLst>
              <a:ext uri="{FF2B5EF4-FFF2-40B4-BE49-F238E27FC236}">
                <a16:creationId xmlns:a16="http://schemas.microsoft.com/office/drawing/2014/main" id="{DFB729B2-F302-4345-86FA-D304EAD7CC04}"/>
              </a:ext>
            </a:extLst>
          </p:cNvPr>
          <p:cNvPicPr>
            <a:picLocks noChangeAspect="1"/>
          </p:cNvPicPr>
          <p:nvPr/>
        </p:nvPicPr>
        <p:blipFill rotWithShape="1">
          <a:blip r:embed="rId2"/>
          <a:srcRect b="14030"/>
          <a:stretch/>
        </p:blipFill>
        <p:spPr>
          <a:xfrm>
            <a:off x="954052" y="2195431"/>
            <a:ext cx="10283895" cy="4461944"/>
          </a:xfrm>
          <a:prstGeom prst="rect">
            <a:avLst/>
          </a:prstGeom>
        </p:spPr>
      </p:pic>
      <p:grpSp>
        <p:nvGrpSpPr>
          <p:cNvPr id="10" name="Group 9">
            <a:extLst>
              <a:ext uri="{FF2B5EF4-FFF2-40B4-BE49-F238E27FC236}">
                <a16:creationId xmlns:a16="http://schemas.microsoft.com/office/drawing/2014/main" id="{1DB9B6F3-7396-4895-B769-AF1B5123EA71}"/>
              </a:ext>
            </a:extLst>
          </p:cNvPr>
          <p:cNvGrpSpPr/>
          <p:nvPr/>
        </p:nvGrpSpPr>
        <p:grpSpPr>
          <a:xfrm>
            <a:off x="3020496" y="2195431"/>
            <a:ext cx="5688498" cy="2569074"/>
            <a:chOff x="3020496" y="2195431"/>
            <a:chExt cx="5688498" cy="2569074"/>
          </a:xfrm>
        </p:grpSpPr>
        <p:grpSp>
          <p:nvGrpSpPr>
            <p:cNvPr id="8" name="Group 7">
              <a:extLst>
                <a:ext uri="{FF2B5EF4-FFF2-40B4-BE49-F238E27FC236}">
                  <a16:creationId xmlns:a16="http://schemas.microsoft.com/office/drawing/2014/main" id="{FA265BCE-4168-4D2E-81BB-B77152EBA89C}"/>
                </a:ext>
              </a:extLst>
            </p:cNvPr>
            <p:cNvGrpSpPr/>
            <p:nvPr/>
          </p:nvGrpSpPr>
          <p:grpSpPr>
            <a:xfrm>
              <a:off x="3426594" y="2195431"/>
              <a:ext cx="5282400" cy="2569074"/>
              <a:chOff x="3426594" y="2195431"/>
              <a:chExt cx="5282400" cy="2569074"/>
            </a:xfrm>
          </p:grpSpPr>
          <p:sp>
            <p:nvSpPr>
              <p:cNvPr id="6" name="Rectangle 5">
                <a:extLst>
                  <a:ext uri="{FF2B5EF4-FFF2-40B4-BE49-F238E27FC236}">
                    <a16:creationId xmlns:a16="http://schemas.microsoft.com/office/drawing/2014/main" id="{A33E3973-6B6F-4F67-8A5A-B44543738733}"/>
                  </a:ext>
                </a:extLst>
              </p:cNvPr>
              <p:cNvSpPr/>
              <p:nvPr/>
            </p:nvSpPr>
            <p:spPr>
              <a:xfrm>
                <a:off x="3426594" y="3676851"/>
                <a:ext cx="1164657" cy="10876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DAD3003-15CF-43D3-853B-A2F289704096}"/>
                  </a:ext>
                </a:extLst>
              </p:cNvPr>
              <p:cNvSpPr/>
              <p:nvPr/>
            </p:nvSpPr>
            <p:spPr>
              <a:xfrm>
                <a:off x="8275282" y="2195431"/>
                <a:ext cx="433712" cy="340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AA87AB1F-D64A-4E8B-9353-4997B7CF53EE}"/>
                </a:ext>
              </a:extLst>
            </p:cNvPr>
            <p:cNvSpPr txBox="1"/>
            <p:nvPr/>
          </p:nvSpPr>
          <p:spPr>
            <a:xfrm>
              <a:off x="3020496" y="3511250"/>
              <a:ext cx="362600" cy="461665"/>
            </a:xfrm>
            <a:prstGeom prst="rect">
              <a:avLst/>
            </a:prstGeom>
            <a:noFill/>
          </p:spPr>
          <p:txBody>
            <a:bodyPr wrap="none" rtlCol="0">
              <a:spAutoFit/>
            </a:bodyPr>
            <a:lstStyle/>
            <a:p>
              <a:r>
                <a:rPr lang="en-US" sz="2400" dirty="0">
                  <a:solidFill>
                    <a:srgbClr val="FF0000"/>
                  </a:solidFill>
                </a:rPr>
                <a:t>A</a:t>
              </a:r>
            </a:p>
          </p:txBody>
        </p:sp>
      </p:grpSp>
      <p:grpSp>
        <p:nvGrpSpPr>
          <p:cNvPr id="19" name="Group 18">
            <a:extLst>
              <a:ext uri="{FF2B5EF4-FFF2-40B4-BE49-F238E27FC236}">
                <a16:creationId xmlns:a16="http://schemas.microsoft.com/office/drawing/2014/main" id="{5116EBFE-7648-41DD-AEDD-8DD82DF63372}"/>
              </a:ext>
            </a:extLst>
          </p:cNvPr>
          <p:cNvGrpSpPr/>
          <p:nvPr/>
        </p:nvGrpSpPr>
        <p:grpSpPr>
          <a:xfrm>
            <a:off x="2409416" y="2074374"/>
            <a:ext cx="8231721" cy="4603166"/>
            <a:chOff x="2409416" y="2074374"/>
            <a:chExt cx="8231721" cy="4603166"/>
          </a:xfrm>
        </p:grpSpPr>
        <p:grpSp>
          <p:nvGrpSpPr>
            <p:cNvPr id="14" name="Group 13">
              <a:extLst>
                <a:ext uri="{FF2B5EF4-FFF2-40B4-BE49-F238E27FC236}">
                  <a16:creationId xmlns:a16="http://schemas.microsoft.com/office/drawing/2014/main" id="{8F7A7575-3972-4193-B9DF-4E6859AECC8C}"/>
                </a:ext>
              </a:extLst>
            </p:cNvPr>
            <p:cNvGrpSpPr/>
            <p:nvPr/>
          </p:nvGrpSpPr>
          <p:grpSpPr>
            <a:xfrm>
              <a:off x="2409416" y="2074374"/>
              <a:ext cx="8231721" cy="4583001"/>
              <a:chOff x="2409416" y="2074374"/>
              <a:chExt cx="8231721" cy="4583001"/>
            </a:xfrm>
          </p:grpSpPr>
          <p:pic>
            <p:nvPicPr>
              <p:cNvPr id="12" name="Picture 11">
                <a:extLst>
                  <a:ext uri="{FF2B5EF4-FFF2-40B4-BE49-F238E27FC236}">
                    <a16:creationId xmlns:a16="http://schemas.microsoft.com/office/drawing/2014/main" id="{798397E2-1159-427C-A89B-88382387A1D8}"/>
                  </a:ext>
                </a:extLst>
              </p:cNvPr>
              <p:cNvPicPr>
                <a:picLocks noChangeAspect="1"/>
              </p:cNvPicPr>
              <p:nvPr/>
            </p:nvPicPr>
            <p:blipFill>
              <a:blip r:embed="rId3"/>
              <a:stretch>
                <a:fillRect/>
              </a:stretch>
            </p:blipFill>
            <p:spPr>
              <a:xfrm>
                <a:off x="2772016" y="2195431"/>
                <a:ext cx="7869121" cy="4461944"/>
              </a:xfrm>
              <a:prstGeom prst="rect">
                <a:avLst/>
              </a:prstGeom>
              <a:ln w="28575">
                <a:solidFill>
                  <a:srgbClr val="FF0000"/>
                </a:solidFill>
              </a:ln>
            </p:spPr>
          </p:pic>
          <p:sp>
            <p:nvSpPr>
              <p:cNvPr id="13" name="TextBox 12">
                <a:extLst>
                  <a:ext uri="{FF2B5EF4-FFF2-40B4-BE49-F238E27FC236}">
                    <a16:creationId xmlns:a16="http://schemas.microsoft.com/office/drawing/2014/main" id="{734A94C1-94B7-418F-829C-E5E827ECD93D}"/>
                  </a:ext>
                </a:extLst>
              </p:cNvPr>
              <p:cNvSpPr txBox="1"/>
              <p:nvPr/>
            </p:nvSpPr>
            <p:spPr>
              <a:xfrm>
                <a:off x="2409416" y="2074374"/>
                <a:ext cx="362600" cy="461665"/>
              </a:xfrm>
              <a:prstGeom prst="rect">
                <a:avLst/>
              </a:prstGeom>
              <a:noFill/>
            </p:spPr>
            <p:txBody>
              <a:bodyPr wrap="none" rtlCol="0">
                <a:spAutoFit/>
              </a:bodyPr>
              <a:lstStyle/>
              <a:p>
                <a:r>
                  <a:rPr lang="en-US" sz="2400" dirty="0">
                    <a:solidFill>
                      <a:srgbClr val="FF0000"/>
                    </a:solidFill>
                  </a:rPr>
                  <a:t>B</a:t>
                </a:r>
              </a:p>
            </p:txBody>
          </p:sp>
        </p:grpSp>
        <p:sp>
          <p:nvSpPr>
            <p:cNvPr id="15" name="Arrow: Right 14">
              <a:extLst>
                <a:ext uri="{FF2B5EF4-FFF2-40B4-BE49-F238E27FC236}">
                  <a16:creationId xmlns:a16="http://schemas.microsoft.com/office/drawing/2014/main" id="{1AA3800C-D935-445A-970D-02AB74DB98FC}"/>
                </a:ext>
              </a:extLst>
            </p:cNvPr>
            <p:cNvSpPr/>
            <p:nvPr/>
          </p:nvSpPr>
          <p:spPr>
            <a:xfrm>
              <a:off x="4518734" y="3742082"/>
              <a:ext cx="301841" cy="23083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AAA41EC-DD80-4A09-86E6-C55054BE5AFC}"/>
                </a:ext>
              </a:extLst>
            </p:cNvPr>
            <p:cNvSpPr txBox="1"/>
            <p:nvPr/>
          </p:nvSpPr>
          <p:spPr>
            <a:xfrm>
              <a:off x="4196649" y="3676851"/>
              <a:ext cx="301686" cy="369332"/>
            </a:xfrm>
            <a:prstGeom prst="rect">
              <a:avLst/>
            </a:prstGeom>
            <a:noFill/>
          </p:spPr>
          <p:txBody>
            <a:bodyPr wrap="none" rtlCol="0">
              <a:spAutoFit/>
            </a:bodyPr>
            <a:lstStyle/>
            <a:p>
              <a:r>
                <a:rPr lang="en-US" dirty="0">
                  <a:solidFill>
                    <a:srgbClr val="FF0000"/>
                  </a:solidFill>
                </a:rPr>
                <a:t>1</a:t>
              </a:r>
            </a:p>
          </p:txBody>
        </p:sp>
        <p:sp>
          <p:nvSpPr>
            <p:cNvPr id="17" name="Arrow: Right 16">
              <a:extLst>
                <a:ext uri="{FF2B5EF4-FFF2-40B4-BE49-F238E27FC236}">
                  <a16:creationId xmlns:a16="http://schemas.microsoft.com/office/drawing/2014/main" id="{6C2C68A5-BBB6-4E63-9D0F-6408E27052AB}"/>
                </a:ext>
              </a:extLst>
            </p:cNvPr>
            <p:cNvSpPr/>
            <p:nvPr/>
          </p:nvSpPr>
          <p:spPr>
            <a:xfrm>
              <a:off x="5794158" y="6377458"/>
              <a:ext cx="301841" cy="23083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7D59627-309B-4C48-9515-10F7FD2313D2}"/>
                </a:ext>
              </a:extLst>
            </p:cNvPr>
            <p:cNvSpPr txBox="1"/>
            <p:nvPr/>
          </p:nvSpPr>
          <p:spPr>
            <a:xfrm>
              <a:off x="5492472" y="6308208"/>
              <a:ext cx="301686" cy="369332"/>
            </a:xfrm>
            <a:prstGeom prst="rect">
              <a:avLst/>
            </a:prstGeom>
            <a:noFill/>
          </p:spPr>
          <p:txBody>
            <a:bodyPr wrap="none" rtlCol="0">
              <a:spAutoFit/>
            </a:bodyPr>
            <a:lstStyle/>
            <a:p>
              <a:r>
                <a:rPr lang="en-US" dirty="0">
                  <a:solidFill>
                    <a:srgbClr val="FF0000"/>
                  </a:solidFill>
                </a:rPr>
                <a:t>2</a:t>
              </a:r>
            </a:p>
          </p:txBody>
        </p:sp>
      </p:grpSp>
      <p:grpSp>
        <p:nvGrpSpPr>
          <p:cNvPr id="23" name="Group 22">
            <a:extLst>
              <a:ext uri="{FF2B5EF4-FFF2-40B4-BE49-F238E27FC236}">
                <a16:creationId xmlns:a16="http://schemas.microsoft.com/office/drawing/2014/main" id="{55420C0A-D6D8-412F-BA61-F10E2D1F71B4}"/>
              </a:ext>
            </a:extLst>
          </p:cNvPr>
          <p:cNvGrpSpPr/>
          <p:nvPr/>
        </p:nvGrpSpPr>
        <p:grpSpPr>
          <a:xfrm>
            <a:off x="410152" y="1750314"/>
            <a:ext cx="11223745" cy="5022505"/>
            <a:chOff x="410152" y="1750314"/>
            <a:chExt cx="11223745" cy="5022505"/>
          </a:xfrm>
        </p:grpSpPr>
        <p:pic>
          <p:nvPicPr>
            <p:cNvPr id="21" name="Picture 20">
              <a:extLst>
                <a:ext uri="{FF2B5EF4-FFF2-40B4-BE49-F238E27FC236}">
                  <a16:creationId xmlns:a16="http://schemas.microsoft.com/office/drawing/2014/main" id="{DCD6545D-36A0-48A8-9250-6414AC091639}"/>
                </a:ext>
              </a:extLst>
            </p:cNvPr>
            <p:cNvPicPr>
              <a:picLocks noChangeAspect="1"/>
            </p:cNvPicPr>
            <p:nvPr/>
          </p:nvPicPr>
          <p:blipFill>
            <a:blip r:embed="rId4"/>
            <a:stretch>
              <a:fillRect/>
            </a:stretch>
          </p:blipFill>
          <p:spPr>
            <a:xfrm>
              <a:off x="838200" y="1889736"/>
              <a:ext cx="10795697" cy="4883083"/>
            </a:xfrm>
            <a:prstGeom prst="rect">
              <a:avLst/>
            </a:prstGeom>
            <a:ln w="28575">
              <a:solidFill>
                <a:srgbClr val="FF0000"/>
              </a:solidFill>
            </a:ln>
          </p:spPr>
        </p:pic>
        <p:sp>
          <p:nvSpPr>
            <p:cNvPr id="22" name="TextBox 21">
              <a:extLst>
                <a:ext uri="{FF2B5EF4-FFF2-40B4-BE49-F238E27FC236}">
                  <a16:creationId xmlns:a16="http://schemas.microsoft.com/office/drawing/2014/main" id="{453B821C-C087-476E-B668-722B8DAC787F}"/>
                </a:ext>
              </a:extLst>
            </p:cNvPr>
            <p:cNvSpPr txBox="1"/>
            <p:nvPr/>
          </p:nvSpPr>
          <p:spPr>
            <a:xfrm>
              <a:off x="410152" y="1750314"/>
              <a:ext cx="348172" cy="461665"/>
            </a:xfrm>
            <a:prstGeom prst="rect">
              <a:avLst/>
            </a:prstGeom>
            <a:noFill/>
          </p:spPr>
          <p:txBody>
            <a:bodyPr wrap="none" rtlCol="0">
              <a:spAutoFit/>
            </a:bodyPr>
            <a:lstStyle/>
            <a:p>
              <a:r>
                <a:rPr lang="en-US" sz="2400" dirty="0">
                  <a:solidFill>
                    <a:srgbClr val="FF0000"/>
                  </a:solidFill>
                </a:rPr>
                <a:t>C</a:t>
              </a:r>
            </a:p>
          </p:txBody>
        </p:sp>
      </p:grpSp>
      <p:grpSp>
        <p:nvGrpSpPr>
          <p:cNvPr id="29" name="Group 28">
            <a:extLst>
              <a:ext uri="{FF2B5EF4-FFF2-40B4-BE49-F238E27FC236}">
                <a16:creationId xmlns:a16="http://schemas.microsoft.com/office/drawing/2014/main" id="{DD1EEAB1-BDE9-4592-BE6C-83468A1E8BF2}"/>
              </a:ext>
            </a:extLst>
          </p:cNvPr>
          <p:cNvGrpSpPr/>
          <p:nvPr/>
        </p:nvGrpSpPr>
        <p:grpSpPr>
          <a:xfrm>
            <a:off x="838199" y="1811745"/>
            <a:ext cx="10795698" cy="4961074"/>
            <a:chOff x="838199" y="1811745"/>
            <a:chExt cx="10795698" cy="4961074"/>
          </a:xfrm>
        </p:grpSpPr>
        <p:sp>
          <p:nvSpPr>
            <p:cNvPr id="24" name="TextBox 23">
              <a:extLst>
                <a:ext uri="{FF2B5EF4-FFF2-40B4-BE49-F238E27FC236}">
                  <a16:creationId xmlns:a16="http://schemas.microsoft.com/office/drawing/2014/main" id="{376F4D6E-688F-4C49-9FA9-D64DCD23C399}"/>
                </a:ext>
              </a:extLst>
            </p:cNvPr>
            <p:cNvSpPr txBox="1"/>
            <p:nvPr/>
          </p:nvSpPr>
          <p:spPr>
            <a:xfrm>
              <a:off x="2277956" y="1811745"/>
              <a:ext cx="241633" cy="369332"/>
            </a:xfrm>
            <a:prstGeom prst="rect">
              <a:avLst/>
            </a:prstGeom>
            <a:noFill/>
            <a:ln>
              <a:noFill/>
            </a:ln>
          </p:spPr>
          <p:txBody>
            <a:bodyPr wrap="square" rtlCol="0">
              <a:spAutoFit/>
            </a:bodyPr>
            <a:lstStyle/>
            <a:p>
              <a:r>
                <a:rPr lang="en-US" dirty="0">
                  <a:solidFill>
                    <a:srgbClr val="0070C0"/>
                  </a:solidFill>
                </a:rPr>
                <a:t>1</a:t>
              </a:r>
            </a:p>
          </p:txBody>
        </p:sp>
        <p:sp>
          <p:nvSpPr>
            <p:cNvPr id="25" name="Rectangle: Rounded Corners 24">
              <a:extLst>
                <a:ext uri="{FF2B5EF4-FFF2-40B4-BE49-F238E27FC236}">
                  <a16:creationId xmlns:a16="http://schemas.microsoft.com/office/drawing/2014/main" id="{89155E8D-D92A-4106-8DE7-3F6E9B74171D}"/>
                </a:ext>
              </a:extLst>
            </p:cNvPr>
            <p:cNvSpPr/>
            <p:nvPr/>
          </p:nvSpPr>
          <p:spPr>
            <a:xfrm>
              <a:off x="838199" y="1889736"/>
              <a:ext cx="1745203" cy="4883083"/>
            </a:xfrm>
            <a:prstGeom prst="roundRect">
              <a:avLst>
                <a:gd name="adj" fmla="val 3950"/>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0DE281C9-7FC1-444F-94CF-0FEA7A1D6F78}"/>
                </a:ext>
              </a:extLst>
            </p:cNvPr>
            <p:cNvGrpSpPr/>
            <p:nvPr/>
          </p:nvGrpSpPr>
          <p:grpSpPr>
            <a:xfrm>
              <a:off x="2621974" y="1889736"/>
              <a:ext cx="9011923" cy="4883083"/>
              <a:chOff x="2621974" y="1889736"/>
              <a:chExt cx="9011923" cy="4883083"/>
            </a:xfrm>
          </p:grpSpPr>
          <p:sp>
            <p:nvSpPr>
              <p:cNvPr id="26" name="Rectangle: Rounded Corners 25">
                <a:extLst>
                  <a:ext uri="{FF2B5EF4-FFF2-40B4-BE49-F238E27FC236}">
                    <a16:creationId xmlns:a16="http://schemas.microsoft.com/office/drawing/2014/main" id="{F6F15877-6E50-4818-AA3D-AF59DF213101}"/>
                  </a:ext>
                </a:extLst>
              </p:cNvPr>
              <p:cNvSpPr/>
              <p:nvPr/>
            </p:nvSpPr>
            <p:spPr>
              <a:xfrm>
                <a:off x="2621974" y="1889736"/>
                <a:ext cx="9011923" cy="4883083"/>
              </a:xfrm>
              <a:prstGeom prst="roundRect">
                <a:avLst>
                  <a:gd name="adj" fmla="val 1405"/>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F398A646-97C5-4E91-AC98-A99CB18F99ED}"/>
                  </a:ext>
                </a:extLst>
              </p:cNvPr>
              <p:cNvSpPr txBox="1"/>
              <p:nvPr/>
            </p:nvSpPr>
            <p:spPr>
              <a:xfrm>
                <a:off x="11303355" y="1889736"/>
                <a:ext cx="181906" cy="369332"/>
              </a:xfrm>
              <a:prstGeom prst="rect">
                <a:avLst/>
              </a:prstGeom>
              <a:noFill/>
              <a:ln>
                <a:noFill/>
              </a:ln>
            </p:spPr>
            <p:txBody>
              <a:bodyPr wrap="square" rtlCol="0">
                <a:spAutoFit/>
              </a:bodyPr>
              <a:lstStyle/>
              <a:p>
                <a:r>
                  <a:rPr lang="en-US" dirty="0">
                    <a:solidFill>
                      <a:srgbClr val="0070C0"/>
                    </a:solidFill>
                  </a:rPr>
                  <a:t>2</a:t>
                </a:r>
              </a:p>
            </p:txBody>
          </p:sp>
        </p:grpSp>
      </p:grpSp>
    </p:spTree>
    <p:extLst>
      <p:ext uri="{BB962C8B-B14F-4D97-AF65-F5344CB8AC3E}">
        <p14:creationId xmlns:p14="http://schemas.microsoft.com/office/powerpoint/2010/main" val="390360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arn(inVertical)">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DD69-71DB-4329-9958-FCBECAB079B0}"/>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3378D862-EA64-498A-9C95-A66BE863890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ACEC1DF9-7473-47AD-ACB1-B92D1E8640A0}"/>
              </a:ext>
            </a:extLst>
          </p:cNvPr>
          <p:cNvPicPr>
            <a:picLocks noChangeAspect="1"/>
          </p:cNvPicPr>
          <p:nvPr/>
        </p:nvPicPr>
        <p:blipFill rotWithShape="1">
          <a:blip r:embed="rId2"/>
          <a:srcRect b="14030"/>
          <a:stretch/>
        </p:blipFill>
        <p:spPr>
          <a:xfrm>
            <a:off x="838200" y="1825625"/>
            <a:ext cx="10283895" cy="4461944"/>
          </a:xfrm>
          <a:prstGeom prst="rect">
            <a:avLst/>
          </a:prstGeom>
        </p:spPr>
      </p:pic>
      <p:sp>
        <p:nvSpPr>
          <p:cNvPr id="7" name="Content Placeholder 2">
            <a:extLst>
              <a:ext uri="{FF2B5EF4-FFF2-40B4-BE49-F238E27FC236}">
                <a16:creationId xmlns:a16="http://schemas.microsoft.com/office/drawing/2014/main" id="{CDE01700-418F-42BC-A3C2-A46E9E95C636}"/>
              </a:ext>
            </a:extLst>
          </p:cNvPr>
          <p:cNvSpPr txBox="1">
            <a:spLocks/>
          </p:cNvSpPr>
          <p:nvPr/>
        </p:nvSpPr>
        <p:spPr>
          <a:xfrm>
            <a:off x="838200" y="1392766"/>
            <a:ext cx="10515600" cy="47042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Browse: knowledge-based search</a:t>
            </a:r>
          </a:p>
        </p:txBody>
      </p:sp>
      <p:grpSp>
        <p:nvGrpSpPr>
          <p:cNvPr id="10" name="Group 9">
            <a:extLst>
              <a:ext uri="{FF2B5EF4-FFF2-40B4-BE49-F238E27FC236}">
                <a16:creationId xmlns:a16="http://schemas.microsoft.com/office/drawing/2014/main" id="{51AE31DA-5F68-42F7-8F15-3963F5C4C7F6}"/>
              </a:ext>
            </a:extLst>
          </p:cNvPr>
          <p:cNvGrpSpPr/>
          <p:nvPr/>
        </p:nvGrpSpPr>
        <p:grpSpPr>
          <a:xfrm>
            <a:off x="7425826" y="1753947"/>
            <a:ext cx="1567254" cy="461665"/>
            <a:chOff x="7425826" y="1753947"/>
            <a:chExt cx="1567254" cy="461665"/>
          </a:xfrm>
        </p:grpSpPr>
        <p:sp>
          <p:nvSpPr>
            <p:cNvPr id="8" name="Rectangle 7">
              <a:extLst>
                <a:ext uri="{FF2B5EF4-FFF2-40B4-BE49-F238E27FC236}">
                  <a16:creationId xmlns:a16="http://schemas.microsoft.com/office/drawing/2014/main" id="{B5969856-28AC-49AA-AEDA-D3F8CE66D6F6}"/>
                </a:ext>
              </a:extLst>
            </p:cNvPr>
            <p:cNvSpPr/>
            <p:nvPr/>
          </p:nvSpPr>
          <p:spPr>
            <a:xfrm>
              <a:off x="8629095" y="1825625"/>
              <a:ext cx="363985" cy="3227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42D1E5E-60C5-4958-B91A-729D21E9DAE5}"/>
                </a:ext>
              </a:extLst>
            </p:cNvPr>
            <p:cNvSpPr txBox="1"/>
            <p:nvPr/>
          </p:nvSpPr>
          <p:spPr>
            <a:xfrm>
              <a:off x="7425826" y="1753947"/>
              <a:ext cx="362600" cy="461665"/>
            </a:xfrm>
            <a:prstGeom prst="rect">
              <a:avLst/>
            </a:prstGeom>
            <a:noFill/>
          </p:spPr>
          <p:txBody>
            <a:bodyPr wrap="none" rtlCol="0">
              <a:spAutoFit/>
            </a:bodyPr>
            <a:lstStyle/>
            <a:p>
              <a:r>
                <a:rPr lang="en-US" sz="2400" dirty="0">
                  <a:solidFill>
                    <a:srgbClr val="FF0000"/>
                  </a:solidFill>
                </a:rPr>
                <a:t>A</a:t>
              </a:r>
            </a:p>
          </p:txBody>
        </p:sp>
      </p:grpSp>
      <p:grpSp>
        <p:nvGrpSpPr>
          <p:cNvPr id="12" name="Group 11">
            <a:extLst>
              <a:ext uri="{FF2B5EF4-FFF2-40B4-BE49-F238E27FC236}">
                <a16:creationId xmlns:a16="http://schemas.microsoft.com/office/drawing/2014/main" id="{368D42A0-6414-4190-9B6E-0A1D0FEA2E95}"/>
              </a:ext>
            </a:extLst>
          </p:cNvPr>
          <p:cNvGrpSpPr/>
          <p:nvPr/>
        </p:nvGrpSpPr>
        <p:grpSpPr>
          <a:xfrm>
            <a:off x="3428560" y="1735076"/>
            <a:ext cx="4359866" cy="5000771"/>
            <a:chOff x="3428560" y="1735076"/>
            <a:chExt cx="4359866" cy="5000771"/>
          </a:xfrm>
        </p:grpSpPr>
        <p:pic>
          <p:nvPicPr>
            <p:cNvPr id="5" name="Picture 4">
              <a:extLst>
                <a:ext uri="{FF2B5EF4-FFF2-40B4-BE49-F238E27FC236}">
                  <a16:creationId xmlns:a16="http://schemas.microsoft.com/office/drawing/2014/main" id="{A83AAA97-C2C9-4398-B24F-E8D741232113}"/>
                </a:ext>
              </a:extLst>
            </p:cNvPr>
            <p:cNvPicPr>
              <a:picLocks noChangeAspect="1"/>
            </p:cNvPicPr>
            <p:nvPr/>
          </p:nvPicPr>
          <p:blipFill>
            <a:blip r:embed="rId3"/>
            <a:stretch>
              <a:fillRect/>
            </a:stretch>
          </p:blipFill>
          <p:spPr>
            <a:xfrm>
              <a:off x="3906337" y="1825625"/>
              <a:ext cx="3882089" cy="4910222"/>
            </a:xfrm>
            <a:prstGeom prst="rect">
              <a:avLst/>
            </a:prstGeom>
            <a:ln w="28575">
              <a:solidFill>
                <a:srgbClr val="FF0000"/>
              </a:solidFill>
            </a:ln>
          </p:spPr>
        </p:pic>
        <p:sp>
          <p:nvSpPr>
            <p:cNvPr id="11" name="TextBox 10">
              <a:extLst>
                <a:ext uri="{FF2B5EF4-FFF2-40B4-BE49-F238E27FC236}">
                  <a16:creationId xmlns:a16="http://schemas.microsoft.com/office/drawing/2014/main" id="{29D4A82F-636A-4E0D-909E-20DA06EE525E}"/>
                </a:ext>
              </a:extLst>
            </p:cNvPr>
            <p:cNvSpPr txBox="1"/>
            <p:nvPr/>
          </p:nvSpPr>
          <p:spPr>
            <a:xfrm>
              <a:off x="3428560" y="1735076"/>
              <a:ext cx="348172" cy="461665"/>
            </a:xfrm>
            <a:prstGeom prst="rect">
              <a:avLst/>
            </a:prstGeom>
            <a:noFill/>
          </p:spPr>
          <p:txBody>
            <a:bodyPr wrap="none" rtlCol="0">
              <a:spAutoFit/>
            </a:bodyPr>
            <a:lstStyle/>
            <a:p>
              <a:r>
                <a:rPr lang="en-US" sz="2400" dirty="0">
                  <a:solidFill>
                    <a:srgbClr val="FF0000"/>
                  </a:solidFill>
                </a:rPr>
                <a:t>B</a:t>
              </a:r>
            </a:p>
          </p:txBody>
        </p:sp>
      </p:grpSp>
      <p:grpSp>
        <p:nvGrpSpPr>
          <p:cNvPr id="16" name="Group 15">
            <a:extLst>
              <a:ext uri="{FF2B5EF4-FFF2-40B4-BE49-F238E27FC236}">
                <a16:creationId xmlns:a16="http://schemas.microsoft.com/office/drawing/2014/main" id="{F98EAEC2-0966-4C75-A657-E86E41C63221}"/>
              </a:ext>
            </a:extLst>
          </p:cNvPr>
          <p:cNvGrpSpPr/>
          <p:nvPr/>
        </p:nvGrpSpPr>
        <p:grpSpPr>
          <a:xfrm>
            <a:off x="1069905" y="1825625"/>
            <a:ext cx="10052190" cy="4765756"/>
            <a:chOff x="1069905" y="1825625"/>
            <a:chExt cx="10052190" cy="4765756"/>
          </a:xfrm>
        </p:grpSpPr>
        <p:pic>
          <p:nvPicPr>
            <p:cNvPr id="14" name="Picture 13">
              <a:extLst>
                <a:ext uri="{FF2B5EF4-FFF2-40B4-BE49-F238E27FC236}">
                  <a16:creationId xmlns:a16="http://schemas.microsoft.com/office/drawing/2014/main" id="{53430E0A-F3BF-42F2-BDA8-7952B9612BA5}"/>
                </a:ext>
              </a:extLst>
            </p:cNvPr>
            <p:cNvPicPr>
              <a:picLocks noChangeAspect="1"/>
            </p:cNvPicPr>
            <p:nvPr/>
          </p:nvPicPr>
          <p:blipFill>
            <a:blip r:embed="rId4"/>
            <a:stretch>
              <a:fillRect/>
            </a:stretch>
          </p:blipFill>
          <p:spPr>
            <a:xfrm>
              <a:off x="1455495" y="1960332"/>
              <a:ext cx="9666600" cy="4631049"/>
            </a:xfrm>
            <a:prstGeom prst="rect">
              <a:avLst/>
            </a:prstGeom>
            <a:ln w="28575">
              <a:solidFill>
                <a:srgbClr val="FF0000"/>
              </a:solidFill>
            </a:ln>
          </p:spPr>
        </p:pic>
        <p:sp>
          <p:nvSpPr>
            <p:cNvPr id="15" name="TextBox 14">
              <a:extLst>
                <a:ext uri="{FF2B5EF4-FFF2-40B4-BE49-F238E27FC236}">
                  <a16:creationId xmlns:a16="http://schemas.microsoft.com/office/drawing/2014/main" id="{19A99629-84E4-4A4D-9F1B-4EEE634B8DAF}"/>
                </a:ext>
              </a:extLst>
            </p:cNvPr>
            <p:cNvSpPr txBox="1"/>
            <p:nvPr/>
          </p:nvSpPr>
          <p:spPr>
            <a:xfrm>
              <a:off x="1069905" y="1825625"/>
              <a:ext cx="348172" cy="461665"/>
            </a:xfrm>
            <a:prstGeom prst="rect">
              <a:avLst/>
            </a:prstGeom>
            <a:noFill/>
          </p:spPr>
          <p:txBody>
            <a:bodyPr wrap="none" rtlCol="0">
              <a:spAutoFit/>
            </a:bodyPr>
            <a:lstStyle/>
            <a:p>
              <a:r>
                <a:rPr lang="en-US" sz="2400" dirty="0">
                  <a:solidFill>
                    <a:srgbClr val="FF0000"/>
                  </a:solidFill>
                </a:rPr>
                <a:t>C</a:t>
              </a:r>
            </a:p>
          </p:txBody>
        </p:sp>
      </p:grpSp>
      <p:grpSp>
        <p:nvGrpSpPr>
          <p:cNvPr id="17" name="Group 16">
            <a:extLst>
              <a:ext uri="{FF2B5EF4-FFF2-40B4-BE49-F238E27FC236}">
                <a16:creationId xmlns:a16="http://schemas.microsoft.com/office/drawing/2014/main" id="{DF484AB7-B4C6-47FA-A7B9-DEAAD5799DB5}"/>
              </a:ext>
            </a:extLst>
          </p:cNvPr>
          <p:cNvGrpSpPr/>
          <p:nvPr/>
        </p:nvGrpSpPr>
        <p:grpSpPr>
          <a:xfrm>
            <a:off x="1455495" y="1917958"/>
            <a:ext cx="9666600" cy="4673423"/>
            <a:chOff x="1455495" y="1917958"/>
            <a:chExt cx="9666600" cy="4673423"/>
          </a:xfrm>
        </p:grpSpPr>
        <p:sp>
          <p:nvSpPr>
            <p:cNvPr id="18" name="TextBox 17">
              <a:extLst>
                <a:ext uri="{FF2B5EF4-FFF2-40B4-BE49-F238E27FC236}">
                  <a16:creationId xmlns:a16="http://schemas.microsoft.com/office/drawing/2014/main" id="{2A75F300-138D-485E-A23D-6D9A1DE91BB6}"/>
                </a:ext>
              </a:extLst>
            </p:cNvPr>
            <p:cNvSpPr txBox="1"/>
            <p:nvPr/>
          </p:nvSpPr>
          <p:spPr>
            <a:xfrm>
              <a:off x="2687122" y="1917958"/>
              <a:ext cx="241633" cy="369332"/>
            </a:xfrm>
            <a:prstGeom prst="rect">
              <a:avLst/>
            </a:prstGeom>
            <a:noFill/>
            <a:ln>
              <a:noFill/>
            </a:ln>
          </p:spPr>
          <p:txBody>
            <a:bodyPr wrap="square" rtlCol="0">
              <a:spAutoFit/>
            </a:bodyPr>
            <a:lstStyle/>
            <a:p>
              <a:r>
                <a:rPr lang="en-US" dirty="0">
                  <a:solidFill>
                    <a:srgbClr val="0070C0"/>
                  </a:solidFill>
                </a:rPr>
                <a:t>1</a:t>
              </a:r>
            </a:p>
          </p:txBody>
        </p:sp>
        <p:sp>
          <p:nvSpPr>
            <p:cNvPr id="19" name="Rectangle: Rounded Corners 18">
              <a:extLst>
                <a:ext uri="{FF2B5EF4-FFF2-40B4-BE49-F238E27FC236}">
                  <a16:creationId xmlns:a16="http://schemas.microsoft.com/office/drawing/2014/main" id="{FC3DD743-280F-476A-8D26-8AA5D2A1A154}"/>
                </a:ext>
              </a:extLst>
            </p:cNvPr>
            <p:cNvSpPr/>
            <p:nvPr/>
          </p:nvSpPr>
          <p:spPr>
            <a:xfrm>
              <a:off x="1455495" y="1960332"/>
              <a:ext cx="1534372" cy="4631049"/>
            </a:xfrm>
            <a:prstGeom prst="roundRect">
              <a:avLst>
                <a:gd name="adj" fmla="val 3950"/>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A5DBB8F-2CC8-4721-A88B-14C67E16A5E5}"/>
                </a:ext>
              </a:extLst>
            </p:cNvPr>
            <p:cNvGrpSpPr/>
            <p:nvPr/>
          </p:nvGrpSpPr>
          <p:grpSpPr>
            <a:xfrm>
              <a:off x="3027285" y="1922098"/>
              <a:ext cx="8094810" cy="4669283"/>
              <a:chOff x="3027285" y="1922098"/>
              <a:chExt cx="8094810" cy="4669283"/>
            </a:xfrm>
          </p:grpSpPr>
          <p:sp>
            <p:nvSpPr>
              <p:cNvPr id="21" name="Rectangle: Rounded Corners 20">
                <a:extLst>
                  <a:ext uri="{FF2B5EF4-FFF2-40B4-BE49-F238E27FC236}">
                    <a16:creationId xmlns:a16="http://schemas.microsoft.com/office/drawing/2014/main" id="{3C21F2B2-4B86-478C-A05F-6E105AC48F87}"/>
                  </a:ext>
                </a:extLst>
              </p:cNvPr>
              <p:cNvSpPr/>
              <p:nvPr/>
            </p:nvSpPr>
            <p:spPr>
              <a:xfrm>
                <a:off x="3027285" y="1960332"/>
                <a:ext cx="8094810" cy="4631049"/>
              </a:xfrm>
              <a:prstGeom prst="roundRect">
                <a:avLst>
                  <a:gd name="adj" fmla="val 1405"/>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098B3FC8-2C0B-44D4-A470-6E54AA1BC369}"/>
                  </a:ext>
                </a:extLst>
              </p:cNvPr>
              <p:cNvSpPr txBox="1"/>
              <p:nvPr/>
            </p:nvSpPr>
            <p:spPr>
              <a:xfrm>
                <a:off x="10645552" y="1922098"/>
                <a:ext cx="181906" cy="369332"/>
              </a:xfrm>
              <a:prstGeom prst="rect">
                <a:avLst/>
              </a:prstGeom>
              <a:noFill/>
              <a:ln>
                <a:noFill/>
              </a:ln>
            </p:spPr>
            <p:txBody>
              <a:bodyPr wrap="square" rtlCol="0">
                <a:spAutoFit/>
              </a:bodyPr>
              <a:lstStyle/>
              <a:p>
                <a:r>
                  <a:rPr lang="en-US" dirty="0">
                    <a:solidFill>
                      <a:srgbClr val="0070C0"/>
                    </a:solidFill>
                  </a:rPr>
                  <a:t>2</a:t>
                </a:r>
              </a:p>
            </p:txBody>
          </p:sp>
        </p:grpSp>
      </p:grpSp>
    </p:spTree>
    <p:extLst>
      <p:ext uri="{BB962C8B-B14F-4D97-AF65-F5344CB8AC3E}">
        <p14:creationId xmlns:p14="http://schemas.microsoft.com/office/powerpoint/2010/main" val="27182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EC95A-480A-4F03-9689-38C3E6BB62D4}"/>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3E43DE08-ACEB-4CA4-B2CA-B5A5DC712C71}"/>
              </a:ext>
            </a:extLst>
          </p:cNvPr>
          <p:cNvSpPr>
            <a:spLocks noGrp="1"/>
          </p:cNvSpPr>
          <p:nvPr>
            <p:ph idx="1"/>
          </p:nvPr>
        </p:nvSpPr>
        <p:spPr>
          <a:xfrm>
            <a:off x="838200" y="1472665"/>
            <a:ext cx="10515600" cy="4704298"/>
          </a:xfrm>
        </p:spPr>
        <p:txBody>
          <a:bodyPr/>
          <a:lstStyle/>
          <a:p>
            <a:r>
              <a:rPr lang="en-US" dirty="0"/>
              <a:t>API example </a:t>
            </a:r>
            <a:r>
              <a:rPr lang="en-US" dirty="0">
                <a:hlinkClick r:id="rId2"/>
              </a:rPr>
              <a:t>http://discovery.informatics.uab.edu/PAGER/index.php/pages/help</a:t>
            </a:r>
            <a:r>
              <a:rPr lang="en-US" dirty="0"/>
              <a:t> </a:t>
            </a:r>
          </a:p>
        </p:txBody>
      </p:sp>
      <p:pic>
        <p:nvPicPr>
          <p:cNvPr id="5" name="Picture 4">
            <a:extLst>
              <a:ext uri="{FF2B5EF4-FFF2-40B4-BE49-F238E27FC236}">
                <a16:creationId xmlns:a16="http://schemas.microsoft.com/office/drawing/2014/main" id="{E9E187BF-696E-4E81-8A68-E1A9BF5EB0CF}"/>
              </a:ext>
            </a:extLst>
          </p:cNvPr>
          <p:cNvPicPr>
            <a:picLocks noChangeAspect="1"/>
          </p:cNvPicPr>
          <p:nvPr/>
        </p:nvPicPr>
        <p:blipFill>
          <a:blip r:embed="rId3"/>
          <a:stretch>
            <a:fillRect/>
          </a:stretch>
        </p:blipFill>
        <p:spPr>
          <a:xfrm>
            <a:off x="1559293" y="2498391"/>
            <a:ext cx="8580345" cy="4075664"/>
          </a:xfrm>
          <a:prstGeom prst="rect">
            <a:avLst/>
          </a:prstGeom>
        </p:spPr>
      </p:pic>
    </p:spTree>
    <p:extLst>
      <p:ext uri="{BB962C8B-B14F-4D97-AF65-F5344CB8AC3E}">
        <p14:creationId xmlns:p14="http://schemas.microsoft.com/office/powerpoint/2010/main" val="1409909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F985-418E-48A5-87BB-53D2B829C94D}"/>
              </a:ext>
            </a:extLst>
          </p:cNvPr>
          <p:cNvSpPr>
            <a:spLocks noGrp="1"/>
          </p:cNvSpPr>
          <p:nvPr>
            <p:ph type="title"/>
          </p:nvPr>
        </p:nvSpPr>
        <p:spPr>
          <a:xfrm>
            <a:off x="838200" y="145187"/>
            <a:ext cx="10515600" cy="1325563"/>
          </a:xfrm>
        </p:spPr>
        <p:txBody>
          <a:bodyPr/>
          <a:lstStyle/>
          <a:p>
            <a:r>
              <a:rPr lang="en-US" dirty="0"/>
              <a:t>Demo</a:t>
            </a:r>
          </a:p>
        </p:txBody>
      </p:sp>
      <p:sp>
        <p:nvSpPr>
          <p:cNvPr id="3" name="Content Placeholder 2">
            <a:extLst>
              <a:ext uri="{FF2B5EF4-FFF2-40B4-BE49-F238E27FC236}">
                <a16:creationId xmlns:a16="http://schemas.microsoft.com/office/drawing/2014/main" id="{1AA4D7E8-16BE-4AAA-BAF8-A68A1601F507}"/>
              </a:ext>
            </a:extLst>
          </p:cNvPr>
          <p:cNvSpPr>
            <a:spLocks noGrp="1"/>
          </p:cNvSpPr>
          <p:nvPr>
            <p:ph idx="1"/>
          </p:nvPr>
        </p:nvSpPr>
        <p:spPr>
          <a:xfrm>
            <a:off x="909222" y="1013363"/>
            <a:ext cx="10515600" cy="4623371"/>
          </a:xfrm>
        </p:spPr>
        <p:txBody>
          <a:bodyPr>
            <a:normAutofit/>
          </a:bodyPr>
          <a:lstStyle/>
          <a:p>
            <a:r>
              <a:rPr lang="en-US" sz="2400" dirty="0"/>
              <a:t>PAG details: </a:t>
            </a:r>
            <a:r>
              <a:rPr lang="en-US" sz="2400" dirty="0">
                <a:hlinkClick r:id="rId2"/>
              </a:rPr>
              <a:t>http://discovery.informatics.uab.edu/PAGER/index.php/geneset/view/</a:t>
            </a:r>
            <a:r>
              <a:rPr lang="en-US" sz="2400" dirty="0"/>
              <a:t>[PAG_ID]</a:t>
            </a:r>
          </a:p>
        </p:txBody>
      </p:sp>
      <p:pic>
        <p:nvPicPr>
          <p:cNvPr id="5" name="Picture 4">
            <a:extLst>
              <a:ext uri="{FF2B5EF4-FFF2-40B4-BE49-F238E27FC236}">
                <a16:creationId xmlns:a16="http://schemas.microsoft.com/office/drawing/2014/main" id="{CDF2F1FA-210C-45E1-9EB6-BA54F6BEB166}"/>
              </a:ext>
            </a:extLst>
          </p:cNvPr>
          <p:cNvPicPr>
            <a:picLocks noChangeAspect="1"/>
          </p:cNvPicPr>
          <p:nvPr/>
        </p:nvPicPr>
        <p:blipFill>
          <a:blip r:embed="rId3"/>
          <a:stretch>
            <a:fillRect/>
          </a:stretch>
        </p:blipFill>
        <p:spPr>
          <a:xfrm>
            <a:off x="1669375" y="1834781"/>
            <a:ext cx="9211426" cy="4952198"/>
          </a:xfrm>
          <a:prstGeom prst="rect">
            <a:avLst/>
          </a:prstGeom>
          <a:ln w="28575">
            <a:solidFill>
              <a:srgbClr val="FF0000"/>
            </a:solidFill>
          </a:ln>
        </p:spPr>
      </p:pic>
      <p:grpSp>
        <p:nvGrpSpPr>
          <p:cNvPr id="12" name="Group 11">
            <a:extLst>
              <a:ext uri="{FF2B5EF4-FFF2-40B4-BE49-F238E27FC236}">
                <a16:creationId xmlns:a16="http://schemas.microsoft.com/office/drawing/2014/main" id="{14892737-1CB3-45E4-9A5A-279113DDBE62}"/>
              </a:ext>
            </a:extLst>
          </p:cNvPr>
          <p:cNvGrpSpPr/>
          <p:nvPr/>
        </p:nvGrpSpPr>
        <p:grpSpPr>
          <a:xfrm>
            <a:off x="1669375" y="1779464"/>
            <a:ext cx="9167777" cy="5007515"/>
            <a:chOff x="1669375" y="1779464"/>
            <a:chExt cx="9167777" cy="5007515"/>
          </a:xfrm>
        </p:grpSpPr>
        <p:sp>
          <p:nvSpPr>
            <p:cNvPr id="6" name="Rectangle: Rounded Corners 5">
              <a:extLst>
                <a:ext uri="{FF2B5EF4-FFF2-40B4-BE49-F238E27FC236}">
                  <a16:creationId xmlns:a16="http://schemas.microsoft.com/office/drawing/2014/main" id="{981580F5-0379-46F2-958A-7025CF436E94}"/>
                </a:ext>
              </a:extLst>
            </p:cNvPr>
            <p:cNvSpPr/>
            <p:nvPr/>
          </p:nvSpPr>
          <p:spPr>
            <a:xfrm>
              <a:off x="1669375" y="1834782"/>
              <a:ext cx="6906454" cy="1698531"/>
            </a:xfrm>
            <a:prstGeom prst="roundRect">
              <a:avLst>
                <a:gd name="adj" fmla="val 3950"/>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FDAA36C-CB10-4377-81BE-E649AC8F743F}"/>
                </a:ext>
              </a:extLst>
            </p:cNvPr>
            <p:cNvSpPr/>
            <p:nvPr/>
          </p:nvSpPr>
          <p:spPr>
            <a:xfrm>
              <a:off x="1669375" y="3622089"/>
              <a:ext cx="6906454" cy="3164890"/>
            </a:xfrm>
            <a:prstGeom prst="roundRect">
              <a:avLst>
                <a:gd name="adj" fmla="val 2547"/>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946147B2-8E27-4CF1-B998-0EB286AA1D58}"/>
                </a:ext>
              </a:extLst>
            </p:cNvPr>
            <p:cNvSpPr/>
            <p:nvPr/>
          </p:nvSpPr>
          <p:spPr>
            <a:xfrm>
              <a:off x="8619477" y="1846554"/>
              <a:ext cx="2217675" cy="4940425"/>
            </a:xfrm>
            <a:prstGeom prst="roundRect">
              <a:avLst>
                <a:gd name="adj" fmla="val 2547"/>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D537343-D1D1-425E-A844-B58F506E533D}"/>
                </a:ext>
              </a:extLst>
            </p:cNvPr>
            <p:cNvSpPr txBox="1"/>
            <p:nvPr/>
          </p:nvSpPr>
          <p:spPr>
            <a:xfrm>
              <a:off x="8146478" y="1779464"/>
              <a:ext cx="241633" cy="369332"/>
            </a:xfrm>
            <a:prstGeom prst="rect">
              <a:avLst/>
            </a:prstGeom>
            <a:noFill/>
            <a:ln>
              <a:noFill/>
            </a:ln>
          </p:spPr>
          <p:txBody>
            <a:bodyPr wrap="square" rtlCol="0">
              <a:spAutoFit/>
            </a:bodyPr>
            <a:lstStyle/>
            <a:p>
              <a:r>
                <a:rPr lang="en-US" dirty="0">
                  <a:solidFill>
                    <a:srgbClr val="0070C0"/>
                  </a:solidFill>
                </a:rPr>
                <a:t>1</a:t>
              </a:r>
            </a:p>
          </p:txBody>
        </p:sp>
        <p:sp>
          <p:nvSpPr>
            <p:cNvPr id="10" name="TextBox 9">
              <a:extLst>
                <a:ext uri="{FF2B5EF4-FFF2-40B4-BE49-F238E27FC236}">
                  <a16:creationId xmlns:a16="http://schemas.microsoft.com/office/drawing/2014/main" id="{F1275F1A-87AC-414B-9C7B-9A585651803C}"/>
                </a:ext>
              </a:extLst>
            </p:cNvPr>
            <p:cNvSpPr txBox="1"/>
            <p:nvPr/>
          </p:nvSpPr>
          <p:spPr>
            <a:xfrm>
              <a:off x="8146478" y="3533313"/>
              <a:ext cx="241633" cy="369332"/>
            </a:xfrm>
            <a:prstGeom prst="rect">
              <a:avLst/>
            </a:prstGeom>
            <a:noFill/>
            <a:ln>
              <a:noFill/>
            </a:ln>
          </p:spPr>
          <p:txBody>
            <a:bodyPr wrap="square" rtlCol="0">
              <a:spAutoFit/>
            </a:bodyPr>
            <a:lstStyle/>
            <a:p>
              <a:r>
                <a:rPr lang="en-US" dirty="0">
                  <a:solidFill>
                    <a:srgbClr val="0070C0"/>
                  </a:solidFill>
                </a:rPr>
                <a:t>2</a:t>
              </a:r>
            </a:p>
          </p:txBody>
        </p:sp>
        <p:sp>
          <p:nvSpPr>
            <p:cNvPr id="11" name="TextBox 10">
              <a:extLst>
                <a:ext uri="{FF2B5EF4-FFF2-40B4-BE49-F238E27FC236}">
                  <a16:creationId xmlns:a16="http://schemas.microsoft.com/office/drawing/2014/main" id="{B3D73E7E-5A46-4999-99EB-08CDFA6E89EA}"/>
                </a:ext>
              </a:extLst>
            </p:cNvPr>
            <p:cNvSpPr txBox="1"/>
            <p:nvPr/>
          </p:nvSpPr>
          <p:spPr>
            <a:xfrm>
              <a:off x="10496527" y="1779464"/>
              <a:ext cx="241633" cy="369332"/>
            </a:xfrm>
            <a:prstGeom prst="rect">
              <a:avLst/>
            </a:prstGeom>
            <a:noFill/>
            <a:ln>
              <a:noFill/>
            </a:ln>
          </p:spPr>
          <p:txBody>
            <a:bodyPr wrap="square" rtlCol="0">
              <a:spAutoFit/>
            </a:bodyPr>
            <a:lstStyle/>
            <a:p>
              <a:r>
                <a:rPr lang="en-US" dirty="0">
                  <a:solidFill>
                    <a:srgbClr val="0070C0"/>
                  </a:solidFill>
                </a:rPr>
                <a:t>3</a:t>
              </a:r>
            </a:p>
          </p:txBody>
        </p:sp>
      </p:grpSp>
    </p:spTree>
    <p:extLst>
      <p:ext uri="{BB962C8B-B14F-4D97-AF65-F5344CB8AC3E}">
        <p14:creationId xmlns:p14="http://schemas.microsoft.com/office/powerpoint/2010/main" val="76269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66245-E794-45BF-85AE-3C6F90B46205}"/>
              </a:ext>
            </a:extLst>
          </p:cNvPr>
          <p:cNvSpPr>
            <a:spLocks noGrp="1"/>
          </p:cNvSpPr>
          <p:nvPr>
            <p:ph type="title"/>
          </p:nvPr>
        </p:nvSpPr>
        <p:spPr/>
        <p:txBody>
          <a:bodyPr/>
          <a:lstStyle/>
          <a:p>
            <a:r>
              <a:rPr lang="en-US" dirty="0"/>
              <a:t>Published works</a:t>
            </a:r>
          </a:p>
        </p:txBody>
      </p:sp>
      <p:sp>
        <p:nvSpPr>
          <p:cNvPr id="3" name="Content Placeholder 2">
            <a:extLst>
              <a:ext uri="{FF2B5EF4-FFF2-40B4-BE49-F238E27FC236}">
                <a16:creationId xmlns:a16="http://schemas.microsoft.com/office/drawing/2014/main" id="{D3DCD216-DE55-46B1-A42E-F7B580C76BD5}"/>
              </a:ext>
            </a:extLst>
          </p:cNvPr>
          <p:cNvSpPr>
            <a:spLocks noGrp="1"/>
          </p:cNvSpPr>
          <p:nvPr>
            <p:ph idx="1"/>
          </p:nvPr>
        </p:nvSpPr>
        <p:spPr>
          <a:xfrm>
            <a:off x="838200" y="1555668"/>
            <a:ext cx="10515600" cy="5302332"/>
          </a:xfrm>
        </p:spPr>
        <p:txBody>
          <a:bodyPr>
            <a:normAutofit fontScale="55000" lnSpcReduction="20000"/>
          </a:bodyPr>
          <a:lstStyle/>
          <a:p>
            <a:pPr marL="0" indent="0">
              <a:buNone/>
            </a:pPr>
            <a:r>
              <a:rPr lang="en-US" sz="4600" b="0" i="0" u="none" strike="noStrike" dirty="0">
                <a:solidFill>
                  <a:srgbClr val="505050"/>
                </a:solidFill>
                <a:effectLst/>
                <a:latin typeface="inherit"/>
              </a:rPr>
              <a:t>Database</a:t>
            </a:r>
          </a:p>
          <a:p>
            <a:r>
              <a:rPr lang="en-US" b="0" i="0" u="none" strike="noStrike" dirty="0">
                <a:solidFill>
                  <a:srgbClr val="505050"/>
                </a:solidFill>
                <a:effectLst/>
                <a:latin typeface="inherit"/>
              </a:rPr>
              <a:t>Zongliang Yue#, Eric Zhang#, Clark Xu, Sunny Khurana, Nishant Batra, Son Dang, and Jake Y. Chen* (2021) PAGER-</a:t>
            </a:r>
            <a:r>
              <a:rPr lang="en-US" b="0" i="0" u="none" strike="noStrike" dirty="0" err="1">
                <a:solidFill>
                  <a:srgbClr val="505050"/>
                </a:solidFill>
                <a:effectLst/>
                <a:latin typeface="inherit"/>
              </a:rPr>
              <a:t>CoV</a:t>
            </a:r>
            <a:r>
              <a:rPr lang="en-US" b="0" i="0" u="none" strike="noStrike" dirty="0">
                <a:solidFill>
                  <a:srgbClr val="505050"/>
                </a:solidFill>
                <a:effectLst/>
                <a:latin typeface="inherit"/>
              </a:rPr>
              <a:t>: A Pathway, Annotated-list and Gene-signature Electronic Repository for Coronavirus Diseases Studies. Nucleic Acids Research, Volume 49, Issue D1, Pages D589–D599, </a:t>
            </a:r>
            <a:r>
              <a:rPr lang="en-US" b="0" i="0" u="none" strike="noStrike" dirty="0">
                <a:solidFill>
                  <a:srgbClr val="505050"/>
                </a:solidFill>
                <a:effectLst/>
                <a:latin typeface="inherit"/>
                <a:hlinkClick r:id="rId2"/>
              </a:rPr>
              <a:t>https://doi.org/10.1093/nar/gkaa1094</a:t>
            </a:r>
            <a:r>
              <a:rPr lang="en-US" b="0" i="0" u="none" strike="noStrike" dirty="0">
                <a:solidFill>
                  <a:srgbClr val="505050"/>
                </a:solidFill>
                <a:effectLst/>
                <a:latin typeface="inherit"/>
              </a:rPr>
              <a:t> </a:t>
            </a:r>
          </a:p>
          <a:p>
            <a:r>
              <a:rPr lang="en-US" b="0" i="0" u="none" strike="noStrike" dirty="0">
                <a:solidFill>
                  <a:srgbClr val="505050"/>
                </a:solidFill>
                <a:effectLst/>
                <a:latin typeface="inherit"/>
              </a:rPr>
              <a:t>Zongliang Yue, Qi Zheng, Michael T </a:t>
            </a:r>
            <a:r>
              <a:rPr lang="en-US" b="0" i="0" u="none" strike="noStrike" dirty="0" err="1">
                <a:solidFill>
                  <a:srgbClr val="505050"/>
                </a:solidFill>
                <a:effectLst/>
                <a:latin typeface="inherit"/>
              </a:rPr>
              <a:t>Neylon</a:t>
            </a:r>
            <a:r>
              <a:rPr lang="en-US" b="0" i="0" u="none" strike="noStrike" dirty="0">
                <a:solidFill>
                  <a:srgbClr val="505050"/>
                </a:solidFill>
                <a:effectLst/>
                <a:latin typeface="inherit"/>
              </a:rPr>
              <a:t>, </a:t>
            </a:r>
            <a:r>
              <a:rPr lang="en-US" b="0" i="0" u="none" strike="noStrike" dirty="0" err="1">
                <a:solidFill>
                  <a:srgbClr val="505050"/>
                </a:solidFill>
                <a:effectLst/>
                <a:latin typeface="inherit"/>
              </a:rPr>
              <a:t>Minjae</a:t>
            </a:r>
            <a:r>
              <a:rPr lang="en-US" b="0" i="0" u="none" strike="noStrike" dirty="0">
                <a:solidFill>
                  <a:srgbClr val="505050"/>
                </a:solidFill>
                <a:effectLst/>
                <a:latin typeface="inherit"/>
              </a:rPr>
              <a:t> </a:t>
            </a:r>
            <a:r>
              <a:rPr lang="en-US" b="0" i="0" u="none" strike="noStrike" dirty="0" err="1">
                <a:solidFill>
                  <a:srgbClr val="505050"/>
                </a:solidFill>
                <a:effectLst/>
                <a:latin typeface="inherit"/>
              </a:rPr>
              <a:t>Yoo</a:t>
            </a:r>
            <a:r>
              <a:rPr lang="en-US" b="0" i="0" u="none" strike="noStrike" dirty="0">
                <a:solidFill>
                  <a:srgbClr val="505050"/>
                </a:solidFill>
                <a:effectLst/>
                <a:latin typeface="inherit"/>
              </a:rPr>
              <a:t>, Jimin Shin, </a:t>
            </a:r>
            <a:r>
              <a:rPr lang="en-US" b="0" i="0" u="none" strike="noStrike" dirty="0" err="1">
                <a:solidFill>
                  <a:srgbClr val="505050"/>
                </a:solidFill>
                <a:effectLst/>
                <a:latin typeface="inherit"/>
              </a:rPr>
              <a:t>Zhiying</a:t>
            </a:r>
            <a:r>
              <a:rPr lang="en-US" b="0" i="0" u="none" strike="noStrike" dirty="0">
                <a:solidFill>
                  <a:srgbClr val="505050"/>
                </a:solidFill>
                <a:effectLst/>
                <a:latin typeface="inherit"/>
              </a:rPr>
              <a:t> Zhao, </a:t>
            </a:r>
            <a:r>
              <a:rPr lang="en-US" b="0" i="0" u="none" strike="noStrike" dirty="0" err="1">
                <a:solidFill>
                  <a:srgbClr val="505050"/>
                </a:solidFill>
                <a:effectLst/>
                <a:latin typeface="inherit"/>
              </a:rPr>
              <a:t>Aik</a:t>
            </a:r>
            <a:r>
              <a:rPr lang="en-US" b="0" i="0" u="none" strike="noStrike" dirty="0">
                <a:solidFill>
                  <a:srgbClr val="505050"/>
                </a:solidFill>
                <a:effectLst/>
                <a:latin typeface="inherit"/>
              </a:rPr>
              <a:t> </a:t>
            </a:r>
            <a:r>
              <a:rPr lang="en-US" b="0" i="0" u="none" strike="noStrike" dirty="0" err="1">
                <a:solidFill>
                  <a:srgbClr val="505050"/>
                </a:solidFill>
                <a:effectLst/>
                <a:latin typeface="inherit"/>
              </a:rPr>
              <a:t>Choon</a:t>
            </a:r>
            <a:r>
              <a:rPr lang="en-US" b="0" i="0" u="none" strike="noStrike" dirty="0">
                <a:solidFill>
                  <a:srgbClr val="505050"/>
                </a:solidFill>
                <a:effectLst/>
                <a:latin typeface="inherit"/>
              </a:rPr>
              <a:t> Tan, Jake Y Chen, (2018) PAGER 2.0: an update to the pathway, annotated-list and gene-signature electronic repository for Human Network Biology, Nucleic Acids Research, Volume 46, Issue D1, Pages D668–D676,</a:t>
            </a:r>
            <a:r>
              <a:rPr lang="en-US" b="0" i="0" u="none" strike="noStrike" dirty="0">
                <a:solidFill>
                  <a:srgbClr val="185441"/>
                </a:solidFill>
                <a:effectLst/>
                <a:latin typeface="inherit"/>
                <a:hlinkClick r:id="rId3"/>
              </a:rPr>
              <a:t>https://doi.org/10.1093/</a:t>
            </a:r>
            <a:r>
              <a:rPr lang="en-US" b="0" i="0" u="none" strike="noStrike" dirty="0" err="1">
                <a:solidFill>
                  <a:srgbClr val="185441"/>
                </a:solidFill>
                <a:effectLst/>
                <a:latin typeface="inherit"/>
                <a:hlinkClick r:id="rId3"/>
              </a:rPr>
              <a:t>nar</a:t>
            </a:r>
            <a:r>
              <a:rPr lang="en-US" b="0" i="0" u="none" strike="noStrike" dirty="0">
                <a:solidFill>
                  <a:srgbClr val="185441"/>
                </a:solidFill>
                <a:effectLst/>
                <a:latin typeface="inherit"/>
                <a:hlinkClick r:id="rId3"/>
              </a:rPr>
              <a:t>/gkx1040</a:t>
            </a:r>
            <a:endParaRPr lang="en-US" b="0" i="0" u="none" strike="noStrike" dirty="0">
              <a:solidFill>
                <a:srgbClr val="185441"/>
              </a:solidFill>
              <a:effectLst/>
              <a:latin typeface="inherit"/>
            </a:endParaRPr>
          </a:p>
          <a:p>
            <a:pPr algn="l" fontAlgn="base">
              <a:buFont typeface="Arial" panose="020B0604020202020204" pitchFamily="34" charset="0"/>
              <a:buChar char="•"/>
            </a:pPr>
            <a:r>
              <a:rPr lang="en-US" b="0" i="0" u="none" strike="noStrike" dirty="0">
                <a:solidFill>
                  <a:srgbClr val="505050"/>
                </a:solidFill>
                <a:effectLst/>
                <a:latin typeface="inherit"/>
              </a:rPr>
              <a:t>Zongliang Yue, Madhura M. </a:t>
            </a:r>
            <a:r>
              <a:rPr lang="en-US" b="0" i="0" u="none" strike="noStrike" dirty="0" err="1">
                <a:solidFill>
                  <a:srgbClr val="505050"/>
                </a:solidFill>
                <a:effectLst/>
                <a:latin typeface="inherit"/>
              </a:rPr>
              <a:t>Kshirsagar</a:t>
            </a:r>
            <a:r>
              <a:rPr lang="en-US" b="0" i="0" u="none" strike="noStrike" dirty="0">
                <a:solidFill>
                  <a:srgbClr val="505050"/>
                </a:solidFill>
                <a:effectLst/>
                <a:latin typeface="inherit"/>
              </a:rPr>
              <a:t>, Thanh Nguyen, </a:t>
            </a:r>
            <a:r>
              <a:rPr lang="en-US" b="0" i="0" u="none" strike="noStrike" dirty="0" err="1">
                <a:solidFill>
                  <a:srgbClr val="505050"/>
                </a:solidFill>
                <a:effectLst/>
                <a:latin typeface="inherit"/>
              </a:rPr>
              <a:t>Chayaporn</a:t>
            </a:r>
            <a:r>
              <a:rPr lang="en-US" b="0" i="0" u="none" strike="noStrike" dirty="0">
                <a:solidFill>
                  <a:srgbClr val="505050"/>
                </a:solidFill>
                <a:effectLst/>
                <a:latin typeface="inherit"/>
              </a:rPr>
              <a:t> </a:t>
            </a:r>
            <a:r>
              <a:rPr lang="en-US" b="0" i="0" u="none" strike="noStrike" dirty="0" err="1">
                <a:solidFill>
                  <a:srgbClr val="505050"/>
                </a:solidFill>
                <a:effectLst/>
                <a:latin typeface="inherit"/>
              </a:rPr>
              <a:t>Suphavilai</a:t>
            </a:r>
            <a:r>
              <a:rPr lang="en-US" b="0" i="0" u="none" strike="noStrike" dirty="0">
                <a:solidFill>
                  <a:srgbClr val="505050"/>
                </a:solidFill>
                <a:effectLst/>
                <a:latin typeface="inherit"/>
              </a:rPr>
              <a:t>, Michael T. </a:t>
            </a:r>
            <a:r>
              <a:rPr lang="en-US" b="0" i="0" u="none" strike="noStrike" dirty="0" err="1">
                <a:solidFill>
                  <a:srgbClr val="505050"/>
                </a:solidFill>
                <a:effectLst/>
                <a:latin typeface="inherit"/>
              </a:rPr>
              <a:t>Neylon</a:t>
            </a:r>
            <a:r>
              <a:rPr lang="en-US" b="0" i="0" u="none" strike="noStrike" dirty="0">
                <a:solidFill>
                  <a:srgbClr val="505050"/>
                </a:solidFill>
                <a:effectLst/>
                <a:latin typeface="inherit"/>
              </a:rPr>
              <a:t>, </a:t>
            </a:r>
            <a:r>
              <a:rPr lang="en-US" b="0" i="0" u="none" strike="noStrike" dirty="0" err="1">
                <a:solidFill>
                  <a:srgbClr val="505050"/>
                </a:solidFill>
                <a:effectLst/>
                <a:latin typeface="inherit"/>
              </a:rPr>
              <a:t>Liugen</a:t>
            </a:r>
            <a:r>
              <a:rPr lang="en-US" b="0" i="0" u="none" strike="noStrike" dirty="0">
                <a:solidFill>
                  <a:srgbClr val="505050"/>
                </a:solidFill>
                <a:effectLst/>
                <a:latin typeface="inherit"/>
              </a:rPr>
              <a:t> Zhu, Timothy Ratliff, Jake Y. Chen, (2015) PAGER: constructing PAGs and new PAG–PAG relationships for network biology, Bioinformatics, Volume 31, Issue 12,, Pages i250–i257,</a:t>
            </a:r>
            <a:r>
              <a:rPr lang="en-US" b="0" i="0" u="none" strike="noStrike" dirty="0">
                <a:solidFill>
                  <a:srgbClr val="185441"/>
                </a:solidFill>
                <a:effectLst/>
                <a:latin typeface="inherit"/>
                <a:hlinkClick r:id="rId4"/>
              </a:rPr>
              <a:t>https://doi.org/10.1093/bioinformatics/btv265</a:t>
            </a:r>
            <a:endParaRPr lang="en-US" b="0" i="0" u="none" strike="noStrike" dirty="0">
              <a:solidFill>
                <a:srgbClr val="185441"/>
              </a:solidFill>
              <a:effectLst/>
              <a:latin typeface="inherit"/>
            </a:endParaRPr>
          </a:p>
          <a:p>
            <a:pPr marL="0" indent="0" algn="l" fontAlgn="base">
              <a:buNone/>
            </a:pPr>
            <a:r>
              <a:rPr lang="en-US" sz="4600" dirty="0">
                <a:solidFill>
                  <a:srgbClr val="505050"/>
                </a:solidFill>
                <a:latin typeface="inherit"/>
              </a:rPr>
              <a:t>Method &amp; Application</a:t>
            </a:r>
          </a:p>
          <a:p>
            <a:pPr fontAlgn="base"/>
            <a:r>
              <a:rPr lang="nn-NO" sz="2700" dirty="0">
                <a:solidFill>
                  <a:srgbClr val="505050"/>
                </a:solidFill>
                <a:latin typeface="inherit"/>
              </a:rPr>
              <a:t>Zongliang Yue, Radomir Slominski, Samuel Bharti, Jake Y Chen* (2022) </a:t>
            </a:r>
            <a:r>
              <a:rPr lang="en-US" sz="2700" dirty="0">
                <a:solidFill>
                  <a:srgbClr val="505050"/>
                </a:solidFill>
                <a:latin typeface="inherit"/>
              </a:rPr>
              <a:t>PAGER Web APP: An interactive, online gene set and network interpretation tool for functional genomics, Frontiers in Genetics, https://doi.org/10.3389/fgene.2022.820361</a:t>
            </a:r>
          </a:p>
          <a:p>
            <a:r>
              <a:rPr lang="en-US" sz="2700" dirty="0">
                <a:solidFill>
                  <a:srgbClr val="505050"/>
                </a:solidFill>
                <a:latin typeface="inherit"/>
              </a:rPr>
              <a:t>Zongliang Yue, Michael T. </a:t>
            </a:r>
            <a:r>
              <a:rPr lang="en-US" sz="2700" dirty="0" err="1">
                <a:solidFill>
                  <a:srgbClr val="505050"/>
                </a:solidFill>
                <a:latin typeface="inherit"/>
              </a:rPr>
              <a:t>Neylon</a:t>
            </a:r>
            <a:r>
              <a:rPr lang="en-US" sz="2700" dirty="0">
                <a:solidFill>
                  <a:srgbClr val="505050"/>
                </a:solidFill>
                <a:latin typeface="inherit"/>
              </a:rPr>
              <a:t>, Thanh Nguyen, Timothy Ratliff, and Jake Y. Chen* (2017) "Super gene set" causal relationship discovery from functional genomics data, IEEE Transactions on Computational Biology and Bioinformatics, DOI: 10.1109/TCBB.2018.2858755</a:t>
            </a:r>
          </a:p>
          <a:p>
            <a:r>
              <a:rPr lang="en-US" sz="2700" dirty="0">
                <a:solidFill>
                  <a:srgbClr val="505050"/>
                </a:solidFill>
                <a:latin typeface="inherit"/>
              </a:rPr>
              <a:t>Jake Y. Chen*, Zongliang Yue, Michael T. </a:t>
            </a:r>
            <a:r>
              <a:rPr lang="en-US" sz="2700" dirty="0" err="1">
                <a:solidFill>
                  <a:srgbClr val="505050"/>
                </a:solidFill>
                <a:latin typeface="inherit"/>
              </a:rPr>
              <a:t>Neylon</a:t>
            </a:r>
            <a:r>
              <a:rPr lang="en-US" sz="2700" dirty="0">
                <a:solidFill>
                  <a:srgbClr val="505050"/>
                </a:solidFill>
                <a:latin typeface="inherit"/>
              </a:rPr>
              <a:t>, Thanh Nguyen, </a:t>
            </a:r>
            <a:r>
              <a:rPr lang="en-US" sz="2700" dirty="0" err="1">
                <a:solidFill>
                  <a:srgbClr val="505050"/>
                </a:solidFill>
                <a:latin typeface="inherit"/>
              </a:rPr>
              <a:t>Nafisa</a:t>
            </a:r>
            <a:r>
              <a:rPr lang="en-US" sz="2700" dirty="0">
                <a:solidFill>
                  <a:srgbClr val="505050"/>
                </a:solidFill>
                <a:latin typeface="inherit"/>
              </a:rPr>
              <a:t> Bulsara, </a:t>
            </a:r>
            <a:r>
              <a:rPr lang="en-US" sz="2700" dirty="0" err="1">
                <a:solidFill>
                  <a:srgbClr val="505050"/>
                </a:solidFill>
                <a:latin typeface="inherit"/>
              </a:rPr>
              <a:t>Itika</a:t>
            </a:r>
            <a:r>
              <a:rPr lang="en-US" sz="2700" dirty="0">
                <a:solidFill>
                  <a:srgbClr val="505050"/>
                </a:solidFill>
                <a:latin typeface="inherit"/>
              </a:rPr>
              <a:t> Arora, and Timothy Ratliff (2016) Towards constructing "Super Gene Sets" regulatory networks. Proceeding of the 2016 international Conference on Bioinformatics, &amp; Biomedicine, Shenzhen, China, doi:10.1109/BIBM.2016.7822534</a:t>
            </a:r>
          </a:p>
          <a:p>
            <a:r>
              <a:rPr lang="en-US" sz="2700" dirty="0" err="1">
                <a:solidFill>
                  <a:srgbClr val="505050"/>
                </a:solidFill>
                <a:latin typeface="inherit"/>
              </a:rPr>
              <a:t>Chayaporn</a:t>
            </a:r>
            <a:r>
              <a:rPr lang="en-US" sz="2700" dirty="0">
                <a:solidFill>
                  <a:srgbClr val="505050"/>
                </a:solidFill>
                <a:latin typeface="inherit"/>
              </a:rPr>
              <a:t> </a:t>
            </a:r>
            <a:r>
              <a:rPr lang="en-US" sz="2700" dirty="0" err="1">
                <a:solidFill>
                  <a:srgbClr val="505050"/>
                </a:solidFill>
                <a:latin typeface="inherit"/>
              </a:rPr>
              <a:t>Suphavilai</a:t>
            </a:r>
            <a:r>
              <a:rPr lang="en-US" sz="2700" dirty="0">
                <a:solidFill>
                  <a:srgbClr val="505050"/>
                </a:solidFill>
                <a:latin typeface="inherit"/>
              </a:rPr>
              <a:t>, </a:t>
            </a:r>
            <a:r>
              <a:rPr lang="en-US" sz="2700" dirty="0" err="1">
                <a:solidFill>
                  <a:srgbClr val="505050"/>
                </a:solidFill>
                <a:latin typeface="inherit"/>
              </a:rPr>
              <a:t>Liugen</a:t>
            </a:r>
            <a:r>
              <a:rPr lang="en-US" sz="2700" dirty="0">
                <a:solidFill>
                  <a:srgbClr val="505050"/>
                </a:solidFill>
                <a:latin typeface="inherit"/>
              </a:rPr>
              <a:t> Zhu, and Jake Y. Chen* (2015) A method for developing regulatory gene set networks to characterize complex biological systems. BMC Genomics, Vol.16, Suppl.11, S4</a:t>
            </a:r>
          </a:p>
          <a:p>
            <a:r>
              <a:rPr lang="en-US" sz="2700" dirty="0" err="1">
                <a:solidFill>
                  <a:srgbClr val="505050"/>
                </a:solidFill>
                <a:latin typeface="inherit"/>
              </a:rPr>
              <a:t>Chayaporn</a:t>
            </a:r>
            <a:r>
              <a:rPr lang="en-US" sz="2700" dirty="0">
                <a:solidFill>
                  <a:srgbClr val="505050"/>
                </a:solidFill>
                <a:latin typeface="inherit"/>
              </a:rPr>
              <a:t> </a:t>
            </a:r>
            <a:r>
              <a:rPr lang="en-US" sz="2700" dirty="0" err="1">
                <a:solidFill>
                  <a:srgbClr val="505050"/>
                </a:solidFill>
                <a:latin typeface="inherit"/>
              </a:rPr>
              <a:t>Suphavilai</a:t>
            </a:r>
            <a:r>
              <a:rPr lang="en-US" sz="2700" dirty="0">
                <a:solidFill>
                  <a:srgbClr val="505050"/>
                </a:solidFill>
                <a:latin typeface="inherit"/>
              </a:rPr>
              <a:t>, </a:t>
            </a:r>
            <a:r>
              <a:rPr lang="en-US" sz="2700" dirty="0" err="1">
                <a:solidFill>
                  <a:srgbClr val="505050"/>
                </a:solidFill>
                <a:latin typeface="inherit"/>
              </a:rPr>
              <a:t>Liugen</a:t>
            </a:r>
            <a:r>
              <a:rPr lang="en-US" sz="2700" dirty="0">
                <a:solidFill>
                  <a:srgbClr val="505050"/>
                </a:solidFill>
                <a:latin typeface="inherit"/>
              </a:rPr>
              <a:t> Zhu, and Jake Y. Chen* (2014) Constructing regulatory gene set networks to reveal novel insights into biological systems. Vol.10, Suppl.11, S5.</a:t>
            </a:r>
          </a:p>
        </p:txBody>
      </p:sp>
    </p:spTree>
    <p:extLst>
      <p:ext uri="{BB962C8B-B14F-4D97-AF65-F5344CB8AC3E}">
        <p14:creationId xmlns:p14="http://schemas.microsoft.com/office/powerpoint/2010/main" val="331762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A6E8B-8B07-4555-9B18-88A2D99FCE75}"/>
              </a:ext>
            </a:extLst>
          </p:cNvPr>
          <p:cNvSpPr>
            <a:spLocks noGrp="1"/>
          </p:cNvSpPr>
          <p:nvPr>
            <p:ph type="title"/>
          </p:nvPr>
        </p:nvSpPr>
        <p:spPr>
          <a:xfrm>
            <a:off x="838200" y="88211"/>
            <a:ext cx="10515600" cy="1325563"/>
          </a:xfrm>
        </p:spPr>
        <p:txBody>
          <a:bodyPr/>
          <a:lstStyle/>
          <a:p>
            <a:r>
              <a:rPr lang="en-US" dirty="0"/>
              <a:t>Demo</a:t>
            </a:r>
          </a:p>
        </p:txBody>
      </p:sp>
      <p:sp>
        <p:nvSpPr>
          <p:cNvPr id="3" name="Content Placeholder 2">
            <a:extLst>
              <a:ext uri="{FF2B5EF4-FFF2-40B4-BE49-F238E27FC236}">
                <a16:creationId xmlns:a16="http://schemas.microsoft.com/office/drawing/2014/main" id="{0BD0F688-2F62-4319-B151-7A085F21DC62}"/>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C6CD7FC9-5030-449D-888A-F065E997A382}"/>
              </a:ext>
            </a:extLst>
          </p:cNvPr>
          <p:cNvPicPr>
            <a:picLocks noChangeAspect="1"/>
          </p:cNvPicPr>
          <p:nvPr/>
        </p:nvPicPr>
        <p:blipFill>
          <a:blip r:embed="rId2"/>
          <a:stretch>
            <a:fillRect/>
          </a:stretch>
        </p:blipFill>
        <p:spPr>
          <a:xfrm>
            <a:off x="838200" y="1690688"/>
            <a:ext cx="9968564" cy="4850727"/>
          </a:xfrm>
          <a:prstGeom prst="rect">
            <a:avLst/>
          </a:prstGeom>
        </p:spPr>
      </p:pic>
      <p:sp>
        <p:nvSpPr>
          <p:cNvPr id="6" name="Content Placeholder 2">
            <a:extLst>
              <a:ext uri="{FF2B5EF4-FFF2-40B4-BE49-F238E27FC236}">
                <a16:creationId xmlns:a16="http://schemas.microsoft.com/office/drawing/2014/main" id="{38C4B8B9-14EC-4B45-A5D1-CF19A4FC662A}"/>
              </a:ext>
            </a:extLst>
          </p:cNvPr>
          <p:cNvSpPr txBox="1">
            <a:spLocks/>
          </p:cNvSpPr>
          <p:nvPr/>
        </p:nvSpPr>
        <p:spPr>
          <a:xfrm>
            <a:off x="900345" y="1117314"/>
            <a:ext cx="10515600" cy="46233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Full text of our publication and how to cite us</a:t>
            </a:r>
          </a:p>
        </p:txBody>
      </p:sp>
    </p:spTree>
    <p:extLst>
      <p:ext uri="{BB962C8B-B14F-4D97-AF65-F5344CB8AC3E}">
        <p14:creationId xmlns:p14="http://schemas.microsoft.com/office/powerpoint/2010/main" val="860514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437F1-ED40-41F1-AD2A-3772717589F7}"/>
              </a:ext>
            </a:extLst>
          </p:cNvPr>
          <p:cNvSpPr>
            <a:spLocks noGrp="1"/>
          </p:cNvSpPr>
          <p:nvPr>
            <p:ph type="title"/>
          </p:nvPr>
        </p:nvSpPr>
        <p:spPr/>
        <p:txBody>
          <a:bodyPr/>
          <a:lstStyle/>
          <a:p>
            <a:r>
              <a:rPr lang="en-US" b="1" dirty="0"/>
              <a:t>PAGER web app</a:t>
            </a:r>
          </a:p>
        </p:txBody>
      </p:sp>
      <p:sp>
        <p:nvSpPr>
          <p:cNvPr id="3" name="Content Placeholder 2">
            <a:extLst>
              <a:ext uri="{FF2B5EF4-FFF2-40B4-BE49-F238E27FC236}">
                <a16:creationId xmlns:a16="http://schemas.microsoft.com/office/drawing/2014/main" id="{137FDA41-D953-4340-B1C0-B2874D8D711C}"/>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FD89A1BC-3A69-4FD2-AF83-EF44C4434A55}"/>
              </a:ext>
            </a:extLst>
          </p:cNvPr>
          <p:cNvSpPr txBox="1"/>
          <p:nvPr/>
        </p:nvSpPr>
        <p:spPr>
          <a:xfrm>
            <a:off x="890822" y="1416717"/>
            <a:ext cx="10515600" cy="830997"/>
          </a:xfrm>
          <a:prstGeom prst="rect">
            <a:avLst/>
          </a:prstGeom>
          <a:solidFill>
            <a:schemeClr val="accent6">
              <a:lumMod val="20000"/>
              <a:lumOff val="80000"/>
            </a:schemeClr>
          </a:solidFill>
        </p:spPr>
        <p:txBody>
          <a:bodyPr wrap="square">
            <a:spAutoFit/>
          </a:bodyPr>
          <a:lstStyle/>
          <a:p>
            <a:r>
              <a:rPr lang="en-US" sz="2400" dirty="0"/>
              <a:t>An interactive online application to perform the gene set enrichment analysis and network interpretation of the functional genomics result</a:t>
            </a:r>
          </a:p>
        </p:txBody>
      </p:sp>
      <p:sp>
        <p:nvSpPr>
          <p:cNvPr id="5" name="Content Placeholder 2">
            <a:extLst>
              <a:ext uri="{FF2B5EF4-FFF2-40B4-BE49-F238E27FC236}">
                <a16:creationId xmlns:a16="http://schemas.microsoft.com/office/drawing/2014/main" id="{42D7E06F-6B7B-4B2E-90B0-F2CA0C40E9C7}"/>
              </a:ext>
            </a:extLst>
          </p:cNvPr>
          <p:cNvSpPr txBox="1">
            <a:spLocks/>
          </p:cNvSpPr>
          <p:nvPr/>
        </p:nvSpPr>
        <p:spPr>
          <a:xfrm>
            <a:off x="1072900" y="3143891"/>
            <a:ext cx="10333522" cy="156008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Online data analytics: </a:t>
            </a:r>
            <a:r>
              <a:rPr lang="en-US" sz="2400" dirty="0">
                <a:hlinkClick r:id="rId3"/>
              </a:rPr>
              <a:t>https://aimed-lab.shinyapps.io/PAGERwebapp/</a:t>
            </a:r>
            <a:r>
              <a:rPr lang="en-US" sz="2400" dirty="0"/>
              <a:t> </a:t>
            </a:r>
          </a:p>
          <a:p>
            <a:r>
              <a:rPr lang="en-US" sz="2400" dirty="0"/>
              <a:t>Bundled with UALCAN TCGA data sets (http://ualcan.path.uab.edu/).</a:t>
            </a:r>
          </a:p>
          <a:p>
            <a:r>
              <a:rPr lang="en-US" sz="2400" dirty="0"/>
              <a:t>Interactive visualization apps for biological network analysis.</a:t>
            </a:r>
          </a:p>
        </p:txBody>
      </p:sp>
      <p:sp>
        <p:nvSpPr>
          <p:cNvPr id="6" name="TextBox 5">
            <a:extLst>
              <a:ext uri="{FF2B5EF4-FFF2-40B4-BE49-F238E27FC236}">
                <a16:creationId xmlns:a16="http://schemas.microsoft.com/office/drawing/2014/main" id="{D57C35CE-9C68-4746-BC03-78F612C1B8EA}"/>
              </a:ext>
            </a:extLst>
          </p:cNvPr>
          <p:cNvSpPr txBox="1"/>
          <p:nvPr/>
        </p:nvSpPr>
        <p:spPr>
          <a:xfrm>
            <a:off x="711137" y="2552795"/>
            <a:ext cx="4150758" cy="523220"/>
          </a:xfrm>
          <a:prstGeom prst="rect">
            <a:avLst/>
          </a:prstGeom>
          <a:noFill/>
        </p:spPr>
        <p:txBody>
          <a:bodyPr wrap="square" rtlCol="0">
            <a:spAutoFit/>
          </a:bodyPr>
          <a:lstStyle/>
          <a:p>
            <a:r>
              <a:rPr lang="en-US" sz="2800" b="1" dirty="0"/>
              <a:t>Features:</a:t>
            </a:r>
          </a:p>
        </p:txBody>
      </p:sp>
      <p:sp>
        <p:nvSpPr>
          <p:cNvPr id="7" name="TextBox 6">
            <a:extLst>
              <a:ext uri="{FF2B5EF4-FFF2-40B4-BE49-F238E27FC236}">
                <a16:creationId xmlns:a16="http://schemas.microsoft.com/office/drawing/2014/main" id="{A7904146-BE67-45EA-AC79-72EFE148F06D}"/>
              </a:ext>
            </a:extLst>
          </p:cNvPr>
          <p:cNvSpPr txBox="1"/>
          <p:nvPr/>
        </p:nvSpPr>
        <p:spPr>
          <a:xfrm>
            <a:off x="639218" y="4756790"/>
            <a:ext cx="4150758" cy="523220"/>
          </a:xfrm>
          <a:prstGeom prst="rect">
            <a:avLst/>
          </a:prstGeom>
          <a:noFill/>
        </p:spPr>
        <p:txBody>
          <a:bodyPr wrap="square" rtlCol="0">
            <a:spAutoFit/>
          </a:bodyPr>
          <a:lstStyle/>
          <a:p>
            <a:r>
              <a:rPr lang="en-US" sz="2800" b="1" dirty="0"/>
              <a:t>Underlying Technology:</a:t>
            </a:r>
          </a:p>
        </p:txBody>
      </p:sp>
      <p:pic>
        <p:nvPicPr>
          <p:cNvPr id="8" name="Picture 7">
            <a:extLst>
              <a:ext uri="{FF2B5EF4-FFF2-40B4-BE49-F238E27FC236}">
                <a16:creationId xmlns:a16="http://schemas.microsoft.com/office/drawing/2014/main" id="{784B4D96-B709-4583-8F18-337015016AC2}"/>
              </a:ext>
            </a:extLst>
          </p:cNvPr>
          <p:cNvPicPr>
            <a:picLocks noChangeAspect="1"/>
          </p:cNvPicPr>
          <p:nvPr/>
        </p:nvPicPr>
        <p:blipFill rotWithShape="1">
          <a:blip r:embed="rId4"/>
          <a:srcRect r="64896"/>
          <a:stretch/>
        </p:blipFill>
        <p:spPr>
          <a:xfrm>
            <a:off x="1417568" y="5247413"/>
            <a:ext cx="1498600" cy="1600878"/>
          </a:xfrm>
          <a:prstGeom prst="rect">
            <a:avLst/>
          </a:prstGeom>
        </p:spPr>
      </p:pic>
      <p:pic>
        <p:nvPicPr>
          <p:cNvPr id="3074" name="Picture 2" descr="logo">
            <a:extLst>
              <a:ext uri="{FF2B5EF4-FFF2-40B4-BE49-F238E27FC236}">
                <a16:creationId xmlns:a16="http://schemas.microsoft.com/office/drawing/2014/main" id="{D41AD7F1-FD84-4B9B-90C3-FA0D55732A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8506" y="5635627"/>
            <a:ext cx="2830023" cy="749124"/>
          </a:xfrm>
          <a:prstGeom prst="rect">
            <a:avLst/>
          </a:prstGeom>
          <a:solidFill>
            <a:schemeClr val="bg1">
              <a:lumMod val="50000"/>
            </a:schemeClr>
          </a:solidFill>
        </p:spPr>
      </p:pic>
      <p:pic>
        <p:nvPicPr>
          <p:cNvPr id="10" name="Picture 9">
            <a:extLst>
              <a:ext uri="{FF2B5EF4-FFF2-40B4-BE49-F238E27FC236}">
                <a16:creationId xmlns:a16="http://schemas.microsoft.com/office/drawing/2014/main" id="{883DC046-02F6-4AF5-BC37-1874997F5AC0}"/>
              </a:ext>
            </a:extLst>
          </p:cNvPr>
          <p:cNvPicPr>
            <a:picLocks noChangeAspect="1"/>
          </p:cNvPicPr>
          <p:nvPr/>
        </p:nvPicPr>
        <p:blipFill rotWithShape="1">
          <a:blip r:embed="rId6"/>
          <a:srcRect l="34287" t="16779" r="564" b="12659"/>
          <a:stretch/>
        </p:blipFill>
        <p:spPr>
          <a:xfrm>
            <a:off x="8908552" y="5665333"/>
            <a:ext cx="1072712" cy="821540"/>
          </a:xfrm>
          <a:prstGeom prst="rect">
            <a:avLst/>
          </a:prstGeom>
        </p:spPr>
      </p:pic>
      <p:sp>
        <p:nvSpPr>
          <p:cNvPr id="11" name="TextBox 10">
            <a:extLst>
              <a:ext uri="{FF2B5EF4-FFF2-40B4-BE49-F238E27FC236}">
                <a16:creationId xmlns:a16="http://schemas.microsoft.com/office/drawing/2014/main" id="{E1467240-8E42-43A0-8A49-983CCAB48328}"/>
              </a:ext>
            </a:extLst>
          </p:cNvPr>
          <p:cNvSpPr txBox="1"/>
          <p:nvPr/>
        </p:nvSpPr>
        <p:spPr>
          <a:xfrm>
            <a:off x="10114233" y="5785918"/>
            <a:ext cx="1880169" cy="830997"/>
          </a:xfrm>
          <a:prstGeom prst="rect">
            <a:avLst/>
          </a:prstGeom>
          <a:noFill/>
        </p:spPr>
        <p:txBody>
          <a:bodyPr wrap="square" rtlCol="0">
            <a:spAutoFit/>
          </a:bodyPr>
          <a:lstStyle/>
          <a:p>
            <a:r>
              <a:rPr lang="en-US" sz="2400" b="1" dirty="0"/>
              <a:t>Network Visualization</a:t>
            </a:r>
          </a:p>
        </p:txBody>
      </p:sp>
      <p:pic>
        <p:nvPicPr>
          <p:cNvPr id="12" name="Picture 11">
            <a:extLst>
              <a:ext uri="{FF2B5EF4-FFF2-40B4-BE49-F238E27FC236}">
                <a16:creationId xmlns:a16="http://schemas.microsoft.com/office/drawing/2014/main" id="{CB5EBA5B-EB3C-4604-919A-64A660F95E4F}"/>
              </a:ext>
            </a:extLst>
          </p:cNvPr>
          <p:cNvPicPr>
            <a:picLocks noChangeAspect="1"/>
          </p:cNvPicPr>
          <p:nvPr/>
        </p:nvPicPr>
        <p:blipFill>
          <a:blip r:embed="rId7"/>
          <a:stretch>
            <a:fillRect/>
          </a:stretch>
        </p:blipFill>
        <p:spPr>
          <a:xfrm>
            <a:off x="6803908" y="5595039"/>
            <a:ext cx="1971675" cy="1047750"/>
          </a:xfrm>
          <a:prstGeom prst="rect">
            <a:avLst/>
          </a:prstGeom>
        </p:spPr>
      </p:pic>
    </p:spTree>
    <p:extLst>
      <p:ext uri="{BB962C8B-B14F-4D97-AF65-F5344CB8AC3E}">
        <p14:creationId xmlns:p14="http://schemas.microsoft.com/office/powerpoint/2010/main" val="4264466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944A5-C08C-4D69-87FA-9C14F3045C19}"/>
              </a:ext>
            </a:extLst>
          </p:cNvPr>
          <p:cNvSpPr>
            <a:spLocks noGrp="1"/>
          </p:cNvSpPr>
          <p:nvPr>
            <p:ph type="title"/>
          </p:nvPr>
        </p:nvSpPr>
        <p:spPr/>
        <p:txBody>
          <a:bodyPr/>
          <a:lstStyle/>
          <a:p>
            <a:r>
              <a:rPr lang="en-US" b="1" dirty="0"/>
              <a:t>PAGER web app workflow</a:t>
            </a:r>
          </a:p>
        </p:txBody>
      </p:sp>
      <p:grpSp>
        <p:nvGrpSpPr>
          <p:cNvPr id="4" name="Group 3">
            <a:extLst>
              <a:ext uri="{FF2B5EF4-FFF2-40B4-BE49-F238E27FC236}">
                <a16:creationId xmlns:a16="http://schemas.microsoft.com/office/drawing/2014/main" id="{4F31B8D5-B4F5-467E-A514-61DDE7E513FD}"/>
              </a:ext>
            </a:extLst>
          </p:cNvPr>
          <p:cNvGrpSpPr/>
          <p:nvPr/>
        </p:nvGrpSpPr>
        <p:grpSpPr>
          <a:xfrm>
            <a:off x="607959" y="1690688"/>
            <a:ext cx="11281384" cy="4724956"/>
            <a:chOff x="205006" y="870266"/>
            <a:chExt cx="11922143" cy="5435840"/>
          </a:xfrm>
        </p:grpSpPr>
        <p:sp>
          <p:nvSpPr>
            <p:cNvPr id="5" name="Flowchart: Process 4">
              <a:extLst>
                <a:ext uri="{FF2B5EF4-FFF2-40B4-BE49-F238E27FC236}">
                  <a16:creationId xmlns:a16="http://schemas.microsoft.com/office/drawing/2014/main" id="{E4F2B511-45D2-40A8-9C89-86F009AA98EA}"/>
                </a:ext>
              </a:extLst>
            </p:cNvPr>
            <p:cNvSpPr/>
            <p:nvPr/>
          </p:nvSpPr>
          <p:spPr>
            <a:xfrm>
              <a:off x="376626" y="877760"/>
              <a:ext cx="2023353" cy="85603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Load</a:t>
              </a:r>
            </a:p>
          </p:txBody>
        </p:sp>
        <p:sp>
          <p:nvSpPr>
            <p:cNvPr id="6" name="Flowchart: Process 5">
              <a:extLst>
                <a:ext uri="{FF2B5EF4-FFF2-40B4-BE49-F238E27FC236}">
                  <a16:creationId xmlns:a16="http://schemas.microsoft.com/office/drawing/2014/main" id="{27E04AA4-DB1C-4674-AE10-2F1317136629}"/>
                </a:ext>
              </a:extLst>
            </p:cNvPr>
            <p:cNvSpPr/>
            <p:nvPr/>
          </p:nvSpPr>
          <p:spPr>
            <a:xfrm>
              <a:off x="3485429" y="870266"/>
              <a:ext cx="2023353" cy="85603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Filter</a:t>
              </a:r>
            </a:p>
          </p:txBody>
        </p:sp>
        <p:sp>
          <p:nvSpPr>
            <p:cNvPr id="7" name="Flowchart: Process 6">
              <a:extLst>
                <a:ext uri="{FF2B5EF4-FFF2-40B4-BE49-F238E27FC236}">
                  <a16:creationId xmlns:a16="http://schemas.microsoft.com/office/drawing/2014/main" id="{1A9A0B27-ABEA-45D5-B842-B5211F3B6DE7}"/>
                </a:ext>
              </a:extLst>
            </p:cNvPr>
            <p:cNvSpPr/>
            <p:nvPr/>
          </p:nvSpPr>
          <p:spPr>
            <a:xfrm>
              <a:off x="6594232" y="877760"/>
              <a:ext cx="2023353" cy="85603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Enrich</a:t>
              </a:r>
            </a:p>
          </p:txBody>
        </p:sp>
        <p:sp>
          <p:nvSpPr>
            <p:cNvPr id="8" name="Flowchart: Process 7">
              <a:extLst>
                <a:ext uri="{FF2B5EF4-FFF2-40B4-BE49-F238E27FC236}">
                  <a16:creationId xmlns:a16="http://schemas.microsoft.com/office/drawing/2014/main" id="{191EA00E-013E-4BB8-9489-4B709E9B5724}"/>
                </a:ext>
              </a:extLst>
            </p:cNvPr>
            <p:cNvSpPr/>
            <p:nvPr/>
          </p:nvSpPr>
          <p:spPr>
            <a:xfrm>
              <a:off x="9703035" y="877760"/>
              <a:ext cx="2023353" cy="85603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Compare</a:t>
              </a:r>
            </a:p>
          </p:txBody>
        </p:sp>
        <p:sp>
          <p:nvSpPr>
            <p:cNvPr id="9" name="Arrow: Right 8">
              <a:extLst>
                <a:ext uri="{FF2B5EF4-FFF2-40B4-BE49-F238E27FC236}">
                  <a16:creationId xmlns:a16="http://schemas.microsoft.com/office/drawing/2014/main" id="{8A0330D0-46F8-4003-89E0-2B0B8C4C43C6}"/>
                </a:ext>
              </a:extLst>
            </p:cNvPr>
            <p:cNvSpPr/>
            <p:nvPr/>
          </p:nvSpPr>
          <p:spPr>
            <a:xfrm>
              <a:off x="2757878" y="1159862"/>
              <a:ext cx="369651" cy="2918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4B0B28D1-D0F8-45D9-AEC1-7554DE722DA6}"/>
                </a:ext>
              </a:extLst>
            </p:cNvPr>
            <p:cNvSpPr/>
            <p:nvPr/>
          </p:nvSpPr>
          <p:spPr>
            <a:xfrm>
              <a:off x="5866681" y="1152368"/>
              <a:ext cx="369651" cy="2918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EC5B659-8734-4456-970C-8CF2C7444D65}"/>
                </a:ext>
              </a:extLst>
            </p:cNvPr>
            <p:cNvSpPr/>
            <p:nvPr/>
          </p:nvSpPr>
          <p:spPr>
            <a:xfrm>
              <a:off x="8975484" y="1159862"/>
              <a:ext cx="369651" cy="2918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50DDE6C-A7FB-4970-873F-3DC2296A58BC}"/>
                </a:ext>
              </a:extLst>
            </p:cNvPr>
            <p:cNvPicPr>
              <a:picLocks noChangeAspect="1"/>
            </p:cNvPicPr>
            <p:nvPr/>
          </p:nvPicPr>
          <p:blipFill>
            <a:blip r:embed="rId2"/>
            <a:stretch>
              <a:fillRect/>
            </a:stretch>
          </p:blipFill>
          <p:spPr>
            <a:xfrm>
              <a:off x="206739" y="1888081"/>
              <a:ext cx="2729407" cy="936726"/>
            </a:xfrm>
            <a:prstGeom prst="rect">
              <a:avLst/>
            </a:prstGeom>
            <a:ln>
              <a:solidFill>
                <a:schemeClr val="tx1"/>
              </a:solidFill>
            </a:ln>
          </p:spPr>
        </p:pic>
        <p:pic>
          <p:nvPicPr>
            <p:cNvPr id="13" name="Picture 12">
              <a:extLst>
                <a:ext uri="{FF2B5EF4-FFF2-40B4-BE49-F238E27FC236}">
                  <a16:creationId xmlns:a16="http://schemas.microsoft.com/office/drawing/2014/main" id="{F5B3CBD1-B34A-4C04-B697-30F715505A4A}"/>
                </a:ext>
              </a:extLst>
            </p:cNvPr>
            <p:cNvPicPr>
              <a:picLocks noChangeAspect="1"/>
            </p:cNvPicPr>
            <p:nvPr/>
          </p:nvPicPr>
          <p:blipFill>
            <a:blip r:embed="rId3"/>
            <a:stretch>
              <a:fillRect/>
            </a:stretch>
          </p:blipFill>
          <p:spPr>
            <a:xfrm>
              <a:off x="205006" y="2963855"/>
              <a:ext cx="2726558" cy="3342251"/>
            </a:xfrm>
            <a:prstGeom prst="rect">
              <a:avLst/>
            </a:prstGeom>
            <a:ln>
              <a:solidFill>
                <a:schemeClr val="tx1"/>
              </a:solidFill>
            </a:ln>
          </p:spPr>
        </p:pic>
        <p:pic>
          <p:nvPicPr>
            <p:cNvPr id="14" name="Picture 13">
              <a:extLst>
                <a:ext uri="{FF2B5EF4-FFF2-40B4-BE49-F238E27FC236}">
                  <a16:creationId xmlns:a16="http://schemas.microsoft.com/office/drawing/2014/main" id="{0798C3E8-21F4-4DB7-B8B0-4BF390D2DD3A}"/>
                </a:ext>
              </a:extLst>
            </p:cNvPr>
            <p:cNvPicPr>
              <a:picLocks noChangeAspect="1"/>
            </p:cNvPicPr>
            <p:nvPr/>
          </p:nvPicPr>
          <p:blipFill>
            <a:blip r:embed="rId4"/>
            <a:stretch>
              <a:fillRect/>
            </a:stretch>
          </p:blipFill>
          <p:spPr>
            <a:xfrm>
              <a:off x="3004801" y="1875053"/>
              <a:ext cx="2949382" cy="4431053"/>
            </a:xfrm>
            <a:prstGeom prst="rect">
              <a:avLst/>
            </a:prstGeom>
            <a:ln>
              <a:solidFill>
                <a:schemeClr val="tx1"/>
              </a:solidFill>
            </a:ln>
          </p:spPr>
        </p:pic>
        <p:pic>
          <p:nvPicPr>
            <p:cNvPr id="15" name="Picture 14">
              <a:extLst>
                <a:ext uri="{FF2B5EF4-FFF2-40B4-BE49-F238E27FC236}">
                  <a16:creationId xmlns:a16="http://schemas.microsoft.com/office/drawing/2014/main" id="{3FB5364F-8935-4D35-9AA6-EB8CF7EE5698}"/>
                </a:ext>
              </a:extLst>
            </p:cNvPr>
            <p:cNvPicPr>
              <a:picLocks noChangeAspect="1"/>
            </p:cNvPicPr>
            <p:nvPr/>
          </p:nvPicPr>
          <p:blipFill>
            <a:blip r:embed="rId5"/>
            <a:stretch>
              <a:fillRect/>
            </a:stretch>
          </p:blipFill>
          <p:spPr>
            <a:xfrm>
              <a:off x="6042660" y="1875053"/>
              <a:ext cx="3157146" cy="4431053"/>
            </a:xfrm>
            <a:prstGeom prst="rect">
              <a:avLst/>
            </a:prstGeom>
            <a:ln>
              <a:solidFill>
                <a:schemeClr val="tx1"/>
              </a:solidFill>
            </a:ln>
          </p:spPr>
        </p:pic>
        <p:pic>
          <p:nvPicPr>
            <p:cNvPr id="16" name="Picture 15">
              <a:extLst>
                <a:ext uri="{FF2B5EF4-FFF2-40B4-BE49-F238E27FC236}">
                  <a16:creationId xmlns:a16="http://schemas.microsoft.com/office/drawing/2014/main" id="{DD7D54B2-CA7E-408E-A608-690AE9C923F6}"/>
                </a:ext>
              </a:extLst>
            </p:cNvPr>
            <p:cNvPicPr>
              <a:picLocks noChangeAspect="1"/>
            </p:cNvPicPr>
            <p:nvPr/>
          </p:nvPicPr>
          <p:blipFill>
            <a:blip r:embed="rId6"/>
            <a:stretch>
              <a:fillRect/>
            </a:stretch>
          </p:blipFill>
          <p:spPr>
            <a:xfrm>
              <a:off x="9286452" y="1872841"/>
              <a:ext cx="2840697" cy="2615176"/>
            </a:xfrm>
            <a:prstGeom prst="rect">
              <a:avLst/>
            </a:prstGeom>
            <a:ln>
              <a:solidFill>
                <a:schemeClr val="tx1"/>
              </a:solidFill>
            </a:ln>
          </p:spPr>
        </p:pic>
        <p:pic>
          <p:nvPicPr>
            <p:cNvPr id="17" name="Picture 16">
              <a:extLst>
                <a:ext uri="{FF2B5EF4-FFF2-40B4-BE49-F238E27FC236}">
                  <a16:creationId xmlns:a16="http://schemas.microsoft.com/office/drawing/2014/main" id="{A07A0C29-7E1C-4307-AD75-4162948E1D37}"/>
                </a:ext>
              </a:extLst>
            </p:cNvPr>
            <p:cNvPicPr>
              <a:picLocks noChangeAspect="1"/>
            </p:cNvPicPr>
            <p:nvPr/>
          </p:nvPicPr>
          <p:blipFill>
            <a:blip r:embed="rId7"/>
            <a:stretch>
              <a:fillRect/>
            </a:stretch>
          </p:blipFill>
          <p:spPr>
            <a:xfrm>
              <a:off x="9292704" y="4488017"/>
              <a:ext cx="2833688" cy="1818089"/>
            </a:xfrm>
            <a:prstGeom prst="rect">
              <a:avLst/>
            </a:prstGeom>
            <a:ln>
              <a:solidFill>
                <a:schemeClr val="tx1"/>
              </a:solidFill>
            </a:ln>
          </p:spPr>
        </p:pic>
      </p:grpSp>
      <p:sp>
        <p:nvSpPr>
          <p:cNvPr id="19" name="TextBox 18">
            <a:extLst>
              <a:ext uri="{FF2B5EF4-FFF2-40B4-BE49-F238E27FC236}">
                <a16:creationId xmlns:a16="http://schemas.microsoft.com/office/drawing/2014/main" id="{0B06A931-7021-4AFB-978E-029B7D74062F}"/>
              </a:ext>
            </a:extLst>
          </p:cNvPr>
          <p:cNvSpPr txBox="1"/>
          <p:nvPr/>
        </p:nvSpPr>
        <p:spPr>
          <a:xfrm>
            <a:off x="6547514" y="6468418"/>
            <a:ext cx="5470315" cy="369332"/>
          </a:xfrm>
          <a:prstGeom prst="rect">
            <a:avLst/>
          </a:prstGeom>
          <a:noFill/>
        </p:spPr>
        <p:txBody>
          <a:bodyPr wrap="square">
            <a:spAutoFit/>
          </a:bodyPr>
          <a:lstStyle/>
          <a:p>
            <a:r>
              <a:rPr lang="en-US" sz="1800" dirty="0">
                <a:hlinkClick r:id="rId8"/>
              </a:rPr>
              <a:t>https://aimed-lab.shinyapps.io/PAGERwebapp/</a:t>
            </a:r>
            <a:r>
              <a:rPr lang="en-US" sz="1800" dirty="0"/>
              <a:t> </a:t>
            </a:r>
            <a:endParaRPr lang="en-US" dirty="0"/>
          </a:p>
        </p:txBody>
      </p:sp>
    </p:spTree>
    <p:extLst>
      <p:ext uri="{BB962C8B-B14F-4D97-AF65-F5344CB8AC3E}">
        <p14:creationId xmlns:p14="http://schemas.microsoft.com/office/powerpoint/2010/main" val="1959221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a:extLst>
              <a:ext uri="{FF2B5EF4-FFF2-40B4-BE49-F238E27FC236}">
                <a16:creationId xmlns:a16="http://schemas.microsoft.com/office/drawing/2014/main" id="{F7D8E383-BEE3-4DA9-B3EE-5F1106EA0370}"/>
              </a:ext>
            </a:extLst>
          </p:cNvPr>
          <p:cNvPicPr>
            <a:picLocks noChangeAspect="1"/>
          </p:cNvPicPr>
          <p:nvPr/>
        </p:nvPicPr>
        <p:blipFill>
          <a:blip r:embed="rId3"/>
          <a:stretch>
            <a:fillRect/>
          </a:stretch>
        </p:blipFill>
        <p:spPr>
          <a:xfrm>
            <a:off x="183396" y="416701"/>
            <a:ext cx="11371295" cy="6155247"/>
          </a:xfrm>
          <a:prstGeom prst="rect">
            <a:avLst/>
          </a:prstGeom>
        </p:spPr>
      </p:pic>
      <p:sp>
        <p:nvSpPr>
          <p:cNvPr id="3" name="TextBox 2">
            <a:extLst>
              <a:ext uri="{FF2B5EF4-FFF2-40B4-BE49-F238E27FC236}">
                <a16:creationId xmlns:a16="http://schemas.microsoft.com/office/drawing/2014/main" id="{3DA86E7C-B089-4193-A45A-4DF9A2DCEB2C}"/>
              </a:ext>
            </a:extLst>
          </p:cNvPr>
          <p:cNvSpPr txBox="1"/>
          <p:nvPr/>
        </p:nvSpPr>
        <p:spPr>
          <a:xfrm>
            <a:off x="2532184" y="118305"/>
            <a:ext cx="6608545" cy="400110"/>
          </a:xfrm>
          <a:prstGeom prst="rect">
            <a:avLst/>
          </a:prstGeom>
          <a:solidFill>
            <a:schemeClr val="accent6">
              <a:lumMod val="20000"/>
              <a:lumOff val="80000"/>
            </a:schemeClr>
          </a:solidFill>
        </p:spPr>
        <p:txBody>
          <a:bodyPr wrap="square" rtlCol="0">
            <a:spAutoFit/>
          </a:bodyPr>
          <a:lstStyle/>
          <a:p>
            <a:pPr algn="ctr"/>
            <a:r>
              <a:rPr lang="en-US" sz="2000" b="1" dirty="0">
                <a:hlinkClick r:id="rId2"/>
              </a:rPr>
              <a:t>http://discovery.informatics.uab.edu/PAGER-COV/</a:t>
            </a:r>
            <a:r>
              <a:rPr lang="en-US" sz="2000" b="1" dirty="0"/>
              <a:t> </a:t>
            </a:r>
          </a:p>
        </p:txBody>
      </p:sp>
      <p:sp>
        <p:nvSpPr>
          <p:cNvPr id="6" name="Rectangle 5">
            <a:extLst>
              <a:ext uri="{FF2B5EF4-FFF2-40B4-BE49-F238E27FC236}">
                <a16:creationId xmlns:a16="http://schemas.microsoft.com/office/drawing/2014/main" id="{AB5796D7-751C-4CBD-B214-728963A838A8}"/>
              </a:ext>
            </a:extLst>
          </p:cNvPr>
          <p:cNvSpPr/>
          <p:nvPr/>
        </p:nvSpPr>
        <p:spPr>
          <a:xfrm>
            <a:off x="1919931" y="2801750"/>
            <a:ext cx="8154054" cy="584775"/>
          </a:xfrm>
          <a:prstGeom prst="rect">
            <a:avLst/>
          </a:prstGeom>
          <a:solidFill>
            <a:schemeClr val="accent6">
              <a:lumMod val="20000"/>
              <a:lumOff val="80000"/>
            </a:schemeClr>
          </a:solidFill>
          <a:effectLst>
            <a:glow rad="63500">
              <a:schemeClr val="accent1">
                <a:satMod val="175000"/>
                <a:alpha val="40000"/>
              </a:schemeClr>
            </a:glow>
          </a:effectLst>
        </p:spPr>
        <p:txBody>
          <a:bodyPr wrap="square">
            <a:spAutoFit/>
          </a:bodyPr>
          <a:lstStyle/>
          <a:p>
            <a:pPr lvl="1" algn="ctr">
              <a:spcBef>
                <a:spcPts val="1700"/>
              </a:spcBef>
            </a:pPr>
            <a:r>
              <a:rPr lang="en-US" sz="3200" kern="100" dirty="0">
                <a:solidFill>
                  <a:srgbClr val="FF0000"/>
                </a:solidFill>
                <a:ea typeface="SimSun"/>
                <a:cs typeface="Times New Roman"/>
              </a:rPr>
              <a:t>33</a:t>
            </a:r>
            <a:r>
              <a:rPr lang="en-US" sz="3200" kern="100" dirty="0">
                <a:ea typeface="SimSun"/>
                <a:cs typeface="Times New Roman"/>
              </a:rPr>
              <a:t> data sources </a:t>
            </a:r>
          </a:p>
        </p:txBody>
      </p:sp>
      <p:sp>
        <p:nvSpPr>
          <p:cNvPr id="7" name="TextBox 6">
            <a:extLst>
              <a:ext uri="{FF2B5EF4-FFF2-40B4-BE49-F238E27FC236}">
                <a16:creationId xmlns:a16="http://schemas.microsoft.com/office/drawing/2014/main" id="{71B5A304-E26D-4814-98F8-21BB95BA0ADB}"/>
              </a:ext>
            </a:extLst>
          </p:cNvPr>
          <p:cNvSpPr txBox="1"/>
          <p:nvPr/>
        </p:nvSpPr>
        <p:spPr>
          <a:xfrm>
            <a:off x="1919932" y="4114359"/>
            <a:ext cx="8154054" cy="1077218"/>
          </a:xfrm>
          <a:prstGeom prst="rect">
            <a:avLst/>
          </a:prstGeom>
          <a:solidFill>
            <a:schemeClr val="accent6">
              <a:lumMod val="20000"/>
              <a:lumOff val="80000"/>
            </a:schemeClr>
          </a:solidFill>
          <a:effectLst>
            <a:glow rad="101600">
              <a:schemeClr val="accent1">
                <a:satMod val="175000"/>
                <a:alpha val="40000"/>
              </a:schemeClr>
            </a:glow>
          </a:effectLst>
        </p:spPr>
        <p:txBody>
          <a:bodyPr wrap="square">
            <a:spAutoFit/>
          </a:bodyPr>
          <a:lstStyle/>
          <a:p>
            <a:pPr>
              <a:spcBef>
                <a:spcPts val="1275"/>
              </a:spcBef>
            </a:pPr>
            <a:r>
              <a:rPr lang="en-US" sz="3200" b="1" kern="100" dirty="0">
                <a:solidFill>
                  <a:srgbClr val="FF0000"/>
                </a:solidFill>
                <a:ea typeface="SimSun"/>
                <a:cs typeface="Times New Roman"/>
              </a:rPr>
              <a:t>11,835</a:t>
            </a:r>
            <a:r>
              <a:rPr lang="en-US" sz="3200" b="1" kern="100" dirty="0">
                <a:ea typeface="SimSun"/>
                <a:cs typeface="Times New Roman"/>
              </a:rPr>
              <a:t> </a:t>
            </a:r>
            <a:r>
              <a:rPr lang="en-US" sz="3200" kern="100" dirty="0">
                <a:ea typeface="SimSun"/>
                <a:cs typeface="Times New Roman"/>
              </a:rPr>
              <a:t>PAGs (pathways, annotated gene lists, and gene signatures)</a:t>
            </a:r>
          </a:p>
        </p:txBody>
      </p:sp>
      <p:sp>
        <p:nvSpPr>
          <p:cNvPr id="8" name="TextBox 7">
            <a:extLst>
              <a:ext uri="{FF2B5EF4-FFF2-40B4-BE49-F238E27FC236}">
                <a16:creationId xmlns:a16="http://schemas.microsoft.com/office/drawing/2014/main" id="{15A7D137-AD72-4052-87E5-9295122B59D9}"/>
              </a:ext>
            </a:extLst>
          </p:cNvPr>
          <p:cNvSpPr txBox="1"/>
          <p:nvPr/>
        </p:nvSpPr>
        <p:spPr>
          <a:xfrm>
            <a:off x="1919931" y="5493200"/>
            <a:ext cx="8154054" cy="1077218"/>
          </a:xfrm>
          <a:prstGeom prst="rect">
            <a:avLst/>
          </a:prstGeom>
          <a:solidFill>
            <a:schemeClr val="accent6">
              <a:lumMod val="20000"/>
              <a:lumOff val="80000"/>
            </a:schemeClr>
          </a:solidFill>
          <a:effectLst>
            <a:glow rad="101600">
              <a:schemeClr val="accent1">
                <a:satMod val="175000"/>
                <a:alpha val="40000"/>
              </a:schemeClr>
            </a:glow>
          </a:effectLst>
        </p:spPr>
        <p:txBody>
          <a:bodyPr wrap="square">
            <a:spAutoFit/>
          </a:bodyPr>
          <a:lstStyle/>
          <a:p>
            <a:r>
              <a:rPr lang="en-GB" sz="3200" b="1" dirty="0">
                <a:solidFill>
                  <a:srgbClr val="FF0000"/>
                </a:solidFill>
              </a:rPr>
              <a:t>19,996,993</a:t>
            </a:r>
            <a:r>
              <a:rPr lang="en-GB" sz="3200" dirty="0">
                <a:solidFill>
                  <a:srgbClr val="FF0000"/>
                </a:solidFill>
              </a:rPr>
              <a:t> </a:t>
            </a:r>
            <a:r>
              <a:rPr lang="en-US" sz="3200" kern="100" dirty="0">
                <a:ea typeface="SimSun"/>
                <a:cs typeface="Times New Roman"/>
              </a:rPr>
              <a:t>PAG-to-PAG relationships stored in the database</a:t>
            </a:r>
            <a:endParaRPr lang="en-US" sz="2800" dirty="0"/>
          </a:p>
        </p:txBody>
      </p:sp>
      <p:sp>
        <p:nvSpPr>
          <p:cNvPr id="10" name="TextBox 9">
            <a:extLst>
              <a:ext uri="{FF2B5EF4-FFF2-40B4-BE49-F238E27FC236}">
                <a16:creationId xmlns:a16="http://schemas.microsoft.com/office/drawing/2014/main" id="{831CC1CC-2426-45AA-A0EC-6F5A61E953C2}"/>
              </a:ext>
            </a:extLst>
          </p:cNvPr>
          <p:cNvSpPr txBox="1"/>
          <p:nvPr/>
        </p:nvSpPr>
        <p:spPr>
          <a:xfrm>
            <a:off x="3455042" y="6570418"/>
            <a:ext cx="8840002" cy="338554"/>
          </a:xfrm>
          <a:prstGeom prst="rect">
            <a:avLst/>
          </a:prstGeom>
          <a:noFill/>
        </p:spPr>
        <p:txBody>
          <a:bodyPr wrap="square">
            <a:spAutoFit/>
          </a:bodyPr>
          <a:lstStyle/>
          <a:p>
            <a:r>
              <a:rPr lang="en-US" sz="1600" i="1" dirty="0"/>
              <a:t>Yue et al </a:t>
            </a:r>
            <a:r>
              <a:rPr lang="en-US" sz="1600" b="0" i="1" dirty="0">
                <a:solidFill>
                  <a:srgbClr val="2A2A2A"/>
                </a:solidFill>
                <a:effectLst/>
                <a:latin typeface="Source Sans Pro" panose="020B0503030403020204" pitchFamily="34" charset="0"/>
              </a:rPr>
              <a:t>Nucleic Acids Research</a:t>
            </a:r>
            <a:r>
              <a:rPr lang="en-US" sz="1600" b="0" i="0" dirty="0">
                <a:solidFill>
                  <a:srgbClr val="2A2A2A"/>
                </a:solidFill>
                <a:effectLst/>
                <a:latin typeface="Source Sans Pro" panose="020B0503030403020204" pitchFamily="34" charset="0"/>
              </a:rPr>
              <a:t>, Vol. 49</a:t>
            </a:r>
            <a:r>
              <a:rPr lang="en-US" sz="1600" dirty="0">
                <a:solidFill>
                  <a:srgbClr val="2A2A2A"/>
                </a:solidFill>
                <a:latin typeface="Source Sans Pro" panose="020B0503030403020204" pitchFamily="34" charset="0"/>
              </a:rPr>
              <a:t> (</a:t>
            </a:r>
            <a:r>
              <a:rPr lang="en-US" sz="1600" b="0" i="0" dirty="0">
                <a:solidFill>
                  <a:srgbClr val="2A2A2A"/>
                </a:solidFill>
                <a:effectLst/>
                <a:latin typeface="Source Sans Pro" panose="020B0503030403020204" pitchFamily="34" charset="0"/>
              </a:rPr>
              <a:t>D1), 2021, pp D589-D599, </a:t>
            </a:r>
            <a:r>
              <a:rPr lang="en-US" sz="1600" b="0" i="0" u="none" strike="noStrike" dirty="0">
                <a:solidFill>
                  <a:srgbClr val="006FB7"/>
                </a:solidFill>
                <a:effectLst/>
                <a:latin typeface="Source Sans Pro" panose="020B0503030403020204" pitchFamily="34" charset="0"/>
                <a:hlinkClick r:id="rId4"/>
              </a:rPr>
              <a:t>doi.org/10.1093/nar/gkaa1094</a:t>
            </a:r>
            <a:endParaRPr lang="en-US" sz="1600" dirty="0"/>
          </a:p>
        </p:txBody>
      </p:sp>
    </p:spTree>
    <p:extLst>
      <p:ext uri="{BB962C8B-B14F-4D97-AF65-F5344CB8AC3E}">
        <p14:creationId xmlns:p14="http://schemas.microsoft.com/office/powerpoint/2010/main" val="363934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682427-34C7-4739-83EC-F4190D7FB07E}"/>
              </a:ext>
            </a:extLst>
          </p:cNvPr>
          <p:cNvSpPr>
            <a:spLocks noGrp="1"/>
          </p:cNvSpPr>
          <p:nvPr>
            <p:ph type="sldNum" sz="quarter" idx="12"/>
          </p:nvPr>
        </p:nvSpPr>
        <p:spPr>
          <a:xfrm>
            <a:off x="8461038" y="6356632"/>
            <a:ext cx="2743200" cy="365125"/>
          </a:xfrm>
        </p:spPr>
        <p:txBody>
          <a:bodyPr/>
          <a:lstStyle/>
          <a:p>
            <a:fld id="{98E3A515-9752-48A3-9F77-4EFB1BC0623F}" type="slidenum">
              <a:rPr lang="en-US" smtClean="0"/>
              <a:t>24</a:t>
            </a:fld>
            <a:endParaRPr lang="en-US"/>
          </a:p>
        </p:txBody>
      </p:sp>
      <p:pic>
        <p:nvPicPr>
          <p:cNvPr id="5" name="Picture 4">
            <a:extLst>
              <a:ext uri="{FF2B5EF4-FFF2-40B4-BE49-F238E27FC236}">
                <a16:creationId xmlns:a16="http://schemas.microsoft.com/office/drawing/2014/main" id="{AFF9C9A8-8D5B-42B6-BF8E-18F6DB89E582}"/>
              </a:ext>
            </a:extLst>
          </p:cNvPr>
          <p:cNvPicPr>
            <a:picLocks noChangeAspect="1"/>
          </p:cNvPicPr>
          <p:nvPr/>
        </p:nvPicPr>
        <p:blipFill>
          <a:blip r:embed="rId2"/>
          <a:stretch>
            <a:fillRect/>
          </a:stretch>
        </p:blipFill>
        <p:spPr>
          <a:xfrm>
            <a:off x="605214" y="2138290"/>
            <a:ext cx="5082984" cy="4048930"/>
          </a:xfrm>
          <a:prstGeom prst="rect">
            <a:avLst/>
          </a:prstGeom>
        </p:spPr>
      </p:pic>
      <p:pic>
        <p:nvPicPr>
          <p:cNvPr id="7" name="Picture 6">
            <a:extLst>
              <a:ext uri="{FF2B5EF4-FFF2-40B4-BE49-F238E27FC236}">
                <a16:creationId xmlns:a16="http://schemas.microsoft.com/office/drawing/2014/main" id="{8DF13CE9-F3B4-4BB2-A98D-CE2972AAA771}"/>
              </a:ext>
            </a:extLst>
          </p:cNvPr>
          <p:cNvPicPr>
            <a:picLocks noChangeAspect="1"/>
          </p:cNvPicPr>
          <p:nvPr/>
        </p:nvPicPr>
        <p:blipFill>
          <a:blip r:embed="rId3"/>
          <a:stretch>
            <a:fillRect/>
          </a:stretch>
        </p:blipFill>
        <p:spPr>
          <a:xfrm>
            <a:off x="5880296" y="1422010"/>
            <a:ext cx="5207140" cy="5070865"/>
          </a:xfrm>
          <a:prstGeom prst="rect">
            <a:avLst/>
          </a:prstGeom>
        </p:spPr>
      </p:pic>
      <p:pic>
        <p:nvPicPr>
          <p:cNvPr id="8" name="Picture 7">
            <a:extLst>
              <a:ext uri="{FF2B5EF4-FFF2-40B4-BE49-F238E27FC236}">
                <a16:creationId xmlns:a16="http://schemas.microsoft.com/office/drawing/2014/main" id="{55497EC0-1519-48D2-8750-D8C039E44056}"/>
              </a:ext>
            </a:extLst>
          </p:cNvPr>
          <p:cNvPicPr>
            <a:picLocks noChangeAspect="1"/>
          </p:cNvPicPr>
          <p:nvPr/>
        </p:nvPicPr>
        <p:blipFill>
          <a:blip r:embed="rId4"/>
          <a:stretch>
            <a:fillRect/>
          </a:stretch>
        </p:blipFill>
        <p:spPr>
          <a:xfrm>
            <a:off x="350424" y="1422010"/>
            <a:ext cx="5337774" cy="554438"/>
          </a:xfrm>
          <a:prstGeom prst="rect">
            <a:avLst/>
          </a:prstGeom>
        </p:spPr>
      </p:pic>
      <p:sp>
        <p:nvSpPr>
          <p:cNvPr id="9" name="Title 1">
            <a:extLst>
              <a:ext uri="{FF2B5EF4-FFF2-40B4-BE49-F238E27FC236}">
                <a16:creationId xmlns:a16="http://schemas.microsoft.com/office/drawing/2014/main" id="{89485BA9-B0BB-45ED-A75D-190F0DEC7866}"/>
              </a:ext>
            </a:extLst>
          </p:cNvPr>
          <p:cNvSpPr>
            <a:spLocks noGrp="1"/>
          </p:cNvSpPr>
          <p:nvPr>
            <p:ph type="title"/>
          </p:nvPr>
        </p:nvSpPr>
        <p:spPr>
          <a:xfrm>
            <a:off x="450166" y="218675"/>
            <a:ext cx="10903634" cy="1054099"/>
          </a:xfrm>
        </p:spPr>
        <p:txBody>
          <a:bodyPr>
            <a:noAutofit/>
          </a:bodyPr>
          <a:lstStyle/>
          <a:p>
            <a:r>
              <a:rPr lang="en-US" sz="3200" b="1" dirty="0"/>
              <a:t>PAGER-</a:t>
            </a:r>
            <a:r>
              <a:rPr lang="en-US" sz="3200" b="1" dirty="0" err="1"/>
              <a:t>CoV</a:t>
            </a:r>
            <a:r>
              <a:rPr lang="en-US" sz="3200" b="1" dirty="0"/>
              <a:t> data source: immune response related PubMed, PubChem, and related functional databases</a:t>
            </a:r>
          </a:p>
        </p:txBody>
      </p:sp>
      <p:sp>
        <p:nvSpPr>
          <p:cNvPr id="10" name="TextBox 9">
            <a:extLst>
              <a:ext uri="{FF2B5EF4-FFF2-40B4-BE49-F238E27FC236}">
                <a16:creationId xmlns:a16="http://schemas.microsoft.com/office/drawing/2014/main" id="{0AC5B63A-6FAC-4224-A66D-7B369CB4294B}"/>
              </a:ext>
            </a:extLst>
          </p:cNvPr>
          <p:cNvSpPr txBox="1"/>
          <p:nvPr/>
        </p:nvSpPr>
        <p:spPr>
          <a:xfrm>
            <a:off x="1695426" y="3100926"/>
            <a:ext cx="3179299" cy="2123658"/>
          </a:xfrm>
          <a:prstGeom prst="rect">
            <a:avLst/>
          </a:prstGeom>
          <a:noFill/>
        </p:spPr>
        <p:txBody>
          <a:bodyPr wrap="square" rtlCol="0">
            <a:spAutoFit/>
          </a:bodyPr>
          <a:lstStyle/>
          <a:p>
            <a:r>
              <a:rPr lang="en-US" sz="4400" b="1" dirty="0">
                <a:solidFill>
                  <a:srgbClr val="FF0000"/>
                </a:solidFill>
              </a:rPr>
              <a:t>271 curated SARS-CoV-2 gene set</a:t>
            </a:r>
          </a:p>
        </p:txBody>
      </p:sp>
      <p:sp>
        <p:nvSpPr>
          <p:cNvPr id="13" name="TextBox 12">
            <a:extLst>
              <a:ext uri="{FF2B5EF4-FFF2-40B4-BE49-F238E27FC236}">
                <a16:creationId xmlns:a16="http://schemas.microsoft.com/office/drawing/2014/main" id="{AC8A4061-89EF-4ADF-89A2-27B715FB5CA1}"/>
              </a:ext>
            </a:extLst>
          </p:cNvPr>
          <p:cNvSpPr txBox="1"/>
          <p:nvPr/>
        </p:nvSpPr>
        <p:spPr>
          <a:xfrm>
            <a:off x="689855" y="1524969"/>
            <a:ext cx="6300571" cy="769441"/>
          </a:xfrm>
          <a:prstGeom prst="rect">
            <a:avLst/>
          </a:prstGeom>
          <a:noFill/>
        </p:spPr>
        <p:txBody>
          <a:bodyPr wrap="none" rtlCol="0">
            <a:spAutoFit/>
          </a:bodyPr>
          <a:lstStyle/>
          <a:p>
            <a:r>
              <a:rPr lang="en-US" sz="4400" b="1" dirty="0">
                <a:solidFill>
                  <a:srgbClr val="FF0000"/>
                </a:solidFill>
              </a:rPr>
              <a:t>1549 repositioning targets</a:t>
            </a:r>
          </a:p>
        </p:txBody>
      </p:sp>
      <p:sp>
        <p:nvSpPr>
          <p:cNvPr id="14" name="TextBox 13">
            <a:extLst>
              <a:ext uri="{FF2B5EF4-FFF2-40B4-BE49-F238E27FC236}">
                <a16:creationId xmlns:a16="http://schemas.microsoft.com/office/drawing/2014/main" id="{B4DB88E7-0EA4-46DB-9B40-DC1648C9918B}"/>
              </a:ext>
            </a:extLst>
          </p:cNvPr>
          <p:cNvSpPr txBox="1"/>
          <p:nvPr/>
        </p:nvSpPr>
        <p:spPr>
          <a:xfrm>
            <a:off x="6696222" y="3100926"/>
            <a:ext cx="4037427" cy="2123658"/>
          </a:xfrm>
          <a:prstGeom prst="rect">
            <a:avLst/>
          </a:prstGeom>
          <a:noFill/>
        </p:spPr>
        <p:txBody>
          <a:bodyPr wrap="square" rtlCol="0">
            <a:spAutoFit/>
          </a:bodyPr>
          <a:lstStyle/>
          <a:p>
            <a:r>
              <a:rPr lang="en-US" sz="4400" b="1" dirty="0">
                <a:solidFill>
                  <a:srgbClr val="FF0000"/>
                </a:solidFill>
              </a:rPr>
              <a:t>10015 immune response gene signatures</a:t>
            </a:r>
          </a:p>
        </p:txBody>
      </p:sp>
      <p:sp>
        <p:nvSpPr>
          <p:cNvPr id="11" name="TextBox 10">
            <a:extLst>
              <a:ext uri="{FF2B5EF4-FFF2-40B4-BE49-F238E27FC236}">
                <a16:creationId xmlns:a16="http://schemas.microsoft.com/office/drawing/2014/main" id="{4262A6E0-B00F-46B7-A5CD-6F560B957BDD}"/>
              </a:ext>
            </a:extLst>
          </p:cNvPr>
          <p:cNvSpPr txBox="1"/>
          <p:nvPr/>
        </p:nvSpPr>
        <p:spPr>
          <a:xfrm>
            <a:off x="2666198" y="6489883"/>
            <a:ext cx="8840002" cy="338554"/>
          </a:xfrm>
          <a:prstGeom prst="rect">
            <a:avLst/>
          </a:prstGeom>
          <a:noFill/>
        </p:spPr>
        <p:txBody>
          <a:bodyPr wrap="square">
            <a:spAutoFit/>
          </a:bodyPr>
          <a:lstStyle/>
          <a:p>
            <a:r>
              <a:rPr lang="en-US" sz="1600" i="1" dirty="0"/>
              <a:t>Yue et al </a:t>
            </a:r>
            <a:r>
              <a:rPr lang="en-US" sz="1600" b="0" i="1" dirty="0">
                <a:solidFill>
                  <a:srgbClr val="2A2A2A"/>
                </a:solidFill>
                <a:effectLst/>
                <a:latin typeface="Source Sans Pro" panose="020B0503030403020204" pitchFamily="34" charset="0"/>
              </a:rPr>
              <a:t>Nucleic Acids Research</a:t>
            </a:r>
            <a:r>
              <a:rPr lang="en-US" sz="1600" b="0" i="0" dirty="0">
                <a:solidFill>
                  <a:srgbClr val="2A2A2A"/>
                </a:solidFill>
                <a:effectLst/>
                <a:latin typeface="Source Sans Pro" panose="020B0503030403020204" pitchFamily="34" charset="0"/>
              </a:rPr>
              <a:t>, Vol. 49</a:t>
            </a:r>
            <a:r>
              <a:rPr lang="en-US" sz="1600" dirty="0">
                <a:solidFill>
                  <a:srgbClr val="2A2A2A"/>
                </a:solidFill>
                <a:latin typeface="Source Sans Pro" panose="020B0503030403020204" pitchFamily="34" charset="0"/>
              </a:rPr>
              <a:t> (</a:t>
            </a:r>
            <a:r>
              <a:rPr lang="en-US" sz="1600" b="0" i="0" dirty="0">
                <a:solidFill>
                  <a:srgbClr val="2A2A2A"/>
                </a:solidFill>
                <a:effectLst/>
                <a:latin typeface="Source Sans Pro" panose="020B0503030403020204" pitchFamily="34" charset="0"/>
              </a:rPr>
              <a:t>D1), 2021, pp D589-D599, </a:t>
            </a:r>
            <a:r>
              <a:rPr lang="en-US" sz="1600" b="0" i="0" u="none" strike="noStrike" dirty="0">
                <a:solidFill>
                  <a:srgbClr val="006FB7"/>
                </a:solidFill>
                <a:effectLst/>
                <a:latin typeface="Source Sans Pro" panose="020B0503030403020204" pitchFamily="34" charset="0"/>
                <a:hlinkClick r:id="rId5"/>
              </a:rPr>
              <a:t>doi.org/10.1093/nar/gkaa1094</a:t>
            </a:r>
            <a:endParaRPr lang="en-US" sz="1600" dirty="0"/>
          </a:p>
        </p:txBody>
      </p:sp>
    </p:spTree>
    <p:extLst>
      <p:ext uri="{BB962C8B-B14F-4D97-AF65-F5344CB8AC3E}">
        <p14:creationId xmlns:p14="http://schemas.microsoft.com/office/powerpoint/2010/main" val="2331937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9BFF2-1121-40E9-B345-BD64F7DB29EC}"/>
              </a:ext>
            </a:extLst>
          </p:cNvPr>
          <p:cNvSpPr>
            <a:spLocks noGrp="1"/>
          </p:cNvSpPr>
          <p:nvPr>
            <p:ph type="title"/>
          </p:nvPr>
        </p:nvSpPr>
        <p:spPr>
          <a:xfrm>
            <a:off x="639218" y="278564"/>
            <a:ext cx="10515600" cy="1325563"/>
          </a:xfrm>
        </p:spPr>
        <p:txBody>
          <a:bodyPr>
            <a:normAutofit/>
          </a:bodyPr>
          <a:lstStyle/>
          <a:p>
            <a:r>
              <a:rPr lang="en-US" sz="4000" b="1" dirty="0"/>
              <a:t>PAGER-</a:t>
            </a:r>
            <a:r>
              <a:rPr lang="en-US" sz="4000" b="1" dirty="0" err="1"/>
              <a:t>CoV</a:t>
            </a:r>
            <a:r>
              <a:rPr lang="en-US" sz="4000" b="1" dirty="0"/>
              <a:t>-Run</a:t>
            </a:r>
          </a:p>
        </p:txBody>
      </p:sp>
      <p:sp>
        <p:nvSpPr>
          <p:cNvPr id="3" name="Content Placeholder 2">
            <a:extLst>
              <a:ext uri="{FF2B5EF4-FFF2-40B4-BE49-F238E27FC236}">
                <a16:creationId xmlns:a16="http://schemas.microsoft.com/office/drawing/2014/main" id="{53D43CF4-B152-4D4D-A0DD-7DC7CEAF8A63}"/>
              </a:ext>
            </a:extLst>
          </p:cNvPr>
          <p:cNvSpPr>
            <a:spLocks noGrp="1"/>
          </p:cNvSpPr>
          <p:nvPr>
            <p:ph idx="1"/>
          </p:nvPr>
        </p:nvSpPr>
        <p:spPr>
          <a:xfrm>
            <a:off x="1072900" y="3143891"/>
            <a:ext cx="10333522" cy="1560085"/>
          </a:xfrm>
          <a:noFill/>
        </p:spPr>
        <p:txBody>
          <a:bodyPr>
            <a:normAutofit/>
          </a:bodyPr>
          <a:lstStyle/>
          <a:p>
            <a:r>
              <a:rPr lang="en-US" sz="2400" dirty="0"/>
              <a:t>Online data analytics: </a:t>
            </a:r>
            <a:r>
              <a:rPr lang="en-US" sz="2400" dirty="0">
                <a:hlinkClick r:id="rId3"/>
              </a:rPr>
              <a:t>https://pager-cov-run.herokuapp.com/</a:t>
            </a:r>
            <a:r>
              <a:rPr lang="en-US" sz="2400" dirty="0"/>
              <a:t> </a:t>
            </a:r>
          </a:p>
          <a:p>
            <a:r>
              <a:rPr lang="en-US" sz="2400" dirty="0"/>
              <a:t>Bundled with example COVID-19 functional genomic data sets (GEO database).</a:t>
            </a:r>
          </a:p>
          <a:p>
            <a:r>
              <a:rPr lang="en-US" sz="2400" dirty="0"/>
              <a:t>Interactive visualization apps for biological network analysis.</a:t>
            </a:r>
          </a:p>
        </p:txBody>
      </p:sp>
      <p:pic>
        <p:nvPicPr>
          <p:cNvPr id="2050" name="Picture 2" descr="See the source image">
            <a:extLst>
              <a:ext uri="{FF2B5EF4-FFF2-40B4-BE49-F238E27FC236}">
                <a16:creationId xmlns:a16="http://schemas.microsoft.com/office/drawing/2014/main" id="{3F5DD94F-0019-437A-8C97-5FBDD31FED2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431" t="20893" r="16682" b="20367"/>
          <a:stretch/>
        </p:blipFill>
        <p:spPr bwMode="auto">
          <a:xfrm>
            <a:off x="1083715" y="5332823"/>
            <a:ext cx="2400476" cy="11181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AA2A766-AEC2-4054-892E-FCBF0D46D5FC}"/>
              </a:ext>
            </a:extLst>
          </p:cNvPr>
          <p:cNvPicPr>
            <a:picLocks noChangeAspect="1"/>
          </p:cNvPicPr>
          <p:nvPr/>
        </p:nvPicPr>
        <p:blipFill>
          <a:blip r:embed="rId5"/>
          <a:stretch>
            <a:fillRect/>
          </a:stretch>
        </p:blipFill>
        <p:spPr>
          <a:xfrm>
            <a:off x="4561985" y="5493774"/>
            <a:ext cx="3478996" cy="1123141"/>
          </a:xfrm>
          <a:prstGeom prst="rect">
            <a:avLst/>
          </a:prstGeom>
        </p:spPr>
      </p:pic>
      <p:pic>
        <p:nvPicPr>
          <p:cNvPr id="10" name="Picture 9">
            <a:extLst>
              <a:ext uri="{FF2B5EF4-FFF2-40B4-BE49-F238E27FC236}">
                <a16:creationId xmlns:a16="http://schemas.microsoft.com/office/drawing/2014/main" id="{AADFADED-E783-4EAC-9B5A-5F8B33BC1A0E}"/>
              </a:ext>
            </a:extLst>
          </p:cNvPr>
          <p:cNvPicPr>
            <a:picLocks noChangeAspect="1"/>
          </p:cNvPicPr>
          <p:nvPr/>
        </p:nvPicPr>
        <p:blipFill rotWithShape="1">
          <a:blip r:embed="rId6"/>
          <a:srcRect l="34287" t="16779" r="564" b="12659"/>
          <a:stretch/>
        </p:blipFill>
        <p:spPr>
          <a:xfrm>
            <a:off x="8908552" y="5665333"/>
            <a:ext cx="1072712" cy="821540"/>
          </a:xfrm>
          <a:prstGeom prst="rect">
            <a:avLst/>
          </a:prstGeom>
        </p:spPr>
      </p:pic>
      <p:sp>
        <p:nvSpPr>
          <p:cNvPr id="11" name="TextBox 10">
            <a:extLst>
              <a:ext uri="{FF2B5EF4-FFF2-40B4-BE49-F238E27FC236}">
                <a16:creationId xmlns:a16="http://schemas.microsoft.com/office/drawing/2014/main" id="{A4405C8B-44E4-412C-A323-05032AF4987F}"/>
              </a:ext>
            </a:extLst>
          </p:cNvPr>
          <p:cNvSpPr txBox="1"/>
          <p:nvPr/>
        </p:nvSpPr>
        <p:spPr>
          <a:xfrm>
            <a:off x="10114233" y="5785918"/>
            <a:ext cx="1880169" cy="830997"/>
          </a:xfrm>
          <a:prstGeom prst="rect">
            <a:avLst/>
          </a:prstGeom>
          <a:noFill/>
        </p:spPr>
        <p:txBody>
          <a:bodyPr wrap="square" rtlCol="0">
            <a:spAutoFit/>
          </a:bodyPr>
          <a:lstStyle/>
          <a:p>
            <a:r>
              <a:rPr lang="en-US" sz="2400" b="1" dirty="0"/>
              <a:t>Network Visualization</a:t>
            </a:r>
          </a:p>
        </p:txBody>
      </p:sp>
      <p:sp>
        <p:nvSpPr>
          <p:cNvPr id="12" name="TextBox 11">
            <a:extLst>
              <a:ext uri="{FF2B5EF4-FFF2-40B4-BE49-F238E27FC236}">
                <a16:creationId xmlns:a16="http://schemas.microsoft.com/office/drawing/2014/main" id="{71FFB32D-606C-48BB-A93F-3C15DB0FEC10}"/>
              </a:ext>
            </a:extLst>
          </p:cNvPr>
          <p:cNvSpPr txBox="1"/>
          <p:nvPr/>
        </p:nvSpPr>
        <p:spPr>
          <a:xfrm>
            <a:off x="639218" y="4756790"/>
            <a:ext cx="4150758" cy="523220"/>
          </a:xfrm>
          <a:prstGeom prst="rect">
            <a:avLst/>
          </a:prstGeom>
          <a:noFill/>
        </p:spPr>
        <p:txBody>
          <a:bodyPr wrap="square" rtlCol="0">
            <a:spAutoFit/>
          </a:bodyPr>
          <a:lstStyle/>
          <a:p>
            <a:r>
              <a:rPr lang="en-US" sz="2800" b="1" dirty="0"/>
              <a:t>Underlying Technology:</a:t>
            </a:r>
          </a:p>
        </p:txBody>
      </p:sp>
      <p:sp>
        <p:nvSpPr>
          <p:cNvPr id="14" name="TextBox 13">
            <a:extLst>
              <a:ext uri="{FF2B5EF4-FFF2-40B4-BE49-F238E27FC236}">
                <a16:creationId xmlns:a16="http://schemas.microsoft.com/office/drawing/2014/main" id="{5EFC9A7E-153B-4B92-921A-3CBAE8B7471B}"/>
              </a:ext>
            </a:extLst>
          </p:cNvPr>
          <p:cNvSpPr txBox="1"/>
          <p:nvPr/>
        </p:nvSpPr>
        <p:spPr>
          <a:xfrm>
            <a:off x="711137" y="2552795"/>
            <a:ext cx="4150758" cy="523220"/>
          </a:xfrm>
          <a:prstGeom prst="rect">
            <a:avLst/>
          </a:prstGeom>
          <a:noFill/>
        </p:spPr>
        <p:txBody>
          <a:bodyPr wrap="square" rtlCol="0">
            <a:spAutoFit/>
          </a:bodyPr>
          <a:lstStyle/>
          <a:p>
            <a:r>
              <a:rPr lang="en-US" sz="2800" b="1" dirty="0"/>
              <a:t>Features:</a:t>
            </a:r>
          </a:p>
        </p:txBody>
      </p:sp>
      <p:sp>
        <p:nvSpPr>
          <p:cNvPr id="16" name="TextBox 15">
            <a:extLst>
              <a:ext uri="{FF2B5EF4-FFF2-40B4-BE49-F238E27FC236}">
                <a16:creationId xmlns:a16="http://schemas.microsoft.com/office/drawing/2014/main" id="{F88A920C-AA7F-41F2-AB67-181510058AD9}"/>
              </a:ext>
            </a:extLst>
          </p:cNvPr>
          <p:cNvSpPr txBox="1"/>
          <p:nvPr/>
        </p:nvSpPr>
        <p:spPr>
          <a:xfrm>
            <a:off x="890822" y="1416717"/>
            <a:ext cx="10515600" cy="830997"/>
          </a:xfrm>
          <a:prstGeom prst="rect">
            <a:avLst/>
          </a:prstGeom>
          <a:solidFill>
            <a:schemeClr val="accent6">
              <a:lumMod val="20000"/>
              <a:lumOff val="80000"/>
            </a:schemeClr>
          </a:solidFill>
        </p:spPr>
        <p:txBody>
          <a:bodyPr wrap="square">
            <a:spAutoFit/>
          </a:bodyPr>
          <a:lstStyle/>
          <a:p>
            <a:r>
              <a:rPr lang="en-US" sz="2400" dirty="0"/>
              <a:t>A web-based python-scripted interactive tool for COVID-19 SARS-CoV-2 functional genomic and downstream analysis </a:t>
            </a:r>
          </a:p>
        </p:txBody>
      </p:sp>
      <p:sp>
        <p:nvSpPr>
          <p:cNvPr id="13" name="TextBox 12">
            <a:extLst>
              <a:ext uri="{FF2B5EF4-FFF2-40B4-BE49-F238E27FC236}">
                <a16:creationId xmlns:a16="http://schemas.microsoft.com/office/drawing/2014/main" id="{BB60FB56-3481-4517-9113-F5EBACFADD02}"/>
              </a:ext>
            </a:extLst>
          </p:cNvPr>
          <p:cNvSpPr txBox="1"/>
          <p:nvPr/>
        </p:nvSpPr>
        <p:spPr>
          <a:xfrm>
            <a:off x="6301483" y="4786727"/>
            <a:ext cx="5560381" cy="400110"/>
          </a:xfrm>
          <a:prstGeom prst="rect">
            <a:avLst/>
          </a:prstGeom>
          <a:noFill/>
        </p:spPr>
        <p:txBody>
          <a:bodyPr wrap="square">
            <a:spAutoFit/>
          </a:bodyPr>
          <a:lstStyle/>
          <a:p>
            <a:r>
              <a:rPr lang="en-US" sz="2000" dirty="0"/>
              <a:t>Tutorial video:</a:t>
            </a:r>
            <a:r>
              <a:rPr lang="en-US" sz="2000" dirty="0">
                <a:hlinkClick r:id="rId7"/>
              </a:rPr>
              <a:t> https://youtu.be/AArN4zdG94E</a:t>
            </a:r>
            <a:r>
              <a:rPr lang="en-US" sz="2000" dirty="0"/>
              <a:t> </a:t>
            </a:r>
          </a:p>
        </p:txBody>
      </p:sp>
    </p:spTree>
    <p:extLst>
      <p:ext uri="{BB962C8B-B14F-4D97-AF65-F5344CB8AC3E}">
        <p14:creationId xmlns:p14="http://schemas.microsoft.com/office/powerpoint/2010/main" val="4206360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8DA92-689F-4E06-9889-6E8B103F16B2}"/>
              </a:ext>
            </a:extLst>
          </p:cNvPr>
          <p:cNvSpPr>
            <a:spLocks noGrp="1"/>
          </p:cNvSpPr>
          <p:nvPr>
            <p:ph type="title"/>
          </p:nvPr>
        </p:nvSpPr>
        <p:spPr>
          <a:xfrm>
            <a:off x="820464" y="174957"/>
            <a:ext cx="10515600" cy="1325563"/>
          </a:xfrm>
        </p:spPr>
        <p:txBody>
          <a:bodyPr>
            <a:normAutofit/>
          </a:bodyPr>
          <a:lstStyle/>
          <a:p>
            <a:r>
              <a:rPr lang="en-US" sz="4000" b="1" dirty="0"/>
              <a:t>PAGER-</a:t>
            </a:r>
            <a:r>
              <a:rPr lang="en-US" sz="4000" b="1" dirty="0" err="1"/>
              <a:t>CoV_Run</a:t>
            </a:r>
            <a:r>
              <a:rPr lang="en-US" sz="4000" b="1" dirty="0"/>
              <a:t> user interface</a:t>
            </a:r>
          </a:p>
        </p:txBody>
      </p:sp>
      <p:sp>
        <p:nvSpPr>
          <p:cNvPr id="3" name="Content Placeholder 2">
            <a:extLst>
              <a:ext uri="{FF2B5EF4-FFF2-40B4-BE49-F238E27FC236}">
                <a16:creationId xmlns:a16="http://schemas.microsoft.com/office/drawing/2014/main" id="{79538E3A-9550-4CB1-B466-4BCEC9C24B84}"/>
              </a:ext>
            </a:extLst>
          </p:cNvPr>
          <p:cNvSpPr>
            <a:spLocks noGrp="1"/>
          </p:cNvSpPr>
          <p:nvPr>
            <p:ph idx="1"/>
          </p:nvPr>
        </p:nvSpPr>
        <p:spPr>
          <a:xfrm>
            <a:off x="3391693" y="6370418"/>
            <a:ext cx="6400800" cy="625249"/>
          </a:xfrm>
        </p:spPr>
        <p:txBody>
          <a:bodyPr>
            <a:normAutofit/>
          </a:bodyPr>
          <a:lstStyle/>
          <a:p>
            <a:r>
              <a:rPr lang="en-US" sz="2000" dirty="0"/>
              <a:t>UI in PAGER-</a:t>
            </a:r>
            <a:r>
              <a:rPr lang="en-US" sz="2000" dirty="0" err="1"/>
              <a:t>CoV_Run</a:t>
            </a:r>
            <a:endParaRPr lang="en-US" sz="2000" dirty="0"/>
          </a:p>
        </p:txBody>
      </p:sp>
      <p:pic>
        <p:nvPicPr>
          <p:cNvPr id="4" name="Picture 3">
            <a:extLst>
              <a:ext uri="{FF2B5EF4-FFF2-40B4-BE49-F238E27FC236}">
                <a16:creationId xmlns:a16="http://schemas.microsoft.com/office/drawing/2014/main" id="{E2DCA093-ED00-45AA-9E08-7278316DEF0B}"/>
              </a:ext>
            </a:extLst>
          </p:cNvPr>
          <p:cNvPicPr>
            <a:picLocks noChangeAspect="1"/>
          </p:cNvPicPr>
          <p:nvPr/>
        </p:nvPicPr>
        <p:blipFill>
          <a:blip r:embed="rId2"/>
          <a:stretch>
            <a:fillRect/>
          </a:stretch>
        </p:blipFill>
        <p:spPr>
          <a:xfrm>
            <a:off x="889256" y="1219124"/>
            <a:ext cx="1929424" cy="5578013"/>
          </a:xfrm>
          <a:prstGeom prst="rect">
            <a:avLst/>
          </a:prstGeom>
        </p:spPr>
      </p:pic>
      <p:pic>
        <p:nvPicPr>
          <p:cNvPr id="5" name="Picture 5">
            <a:extLst>
              <a:ext uri="{FF2B5EF4-FFF2-40B4-BE49-F238E27FC236}">
                <a16:creationId xmlns:a16="http://schemas.microsoft.com/office/drawing/2014/main" id="{AF96C76E-A9E3-4D02-BB4A-AC9212D86429}"/>
              </a:ext>
            </a:extLst>
          </p:cNvPr>
          <p:cNvPicPr>
            <a:picLocks noChangeAspect="1"/>
          </p:cNvPicPr>
          <p:nvPr/>
        </p:nvPicPr>
        <p:blipFill>
          <a:blip r:embed="rId3"/>
          <a:stretch>
            <a:fillRect/>
          </a:stretch>
        </p:blipFill>
        <p:spPr>
          <a:xfrm>
            <a:off x="2887473" y="1304183"/>
            <a:ext cx="5672690" cy="3344936"/>
          </a:xfrm>
          <a:prstGeom prst="rect">
            <a:avLst/>
          </a:prstGeom>
          <a:ln>
            <a:solidFill>
              <a:schemeClr val="tx1"/>
            </a:solidFill>
          </a:ln>
        </p:spPr>
      </p:pic>
      <p:pic>
        <p:nvPicPr>
          <p:cNvPr id="6" name="Picture 5">
            <a:extLst>
              <a:ext uri="{FF2B5EF4-FFF2-40B4-BE49-F238E27FC236}">
                <a16:creationId xmlns:a16="http://schemas.microsoft.com/office/drawing/2014/main" id="{874CA02B-ED2F-4B02-8867-1066FED94B4A}"/>
              </a:ext>
            </a:extLst>
          </p:cNvPr>
          <p:cNvPicPr>
            <a:picLocks noChangeAspect="1"/>
          </p:cNvPicPr>
          <p:nvPr/>
        </p:nvPicPr>
        <p:blipFill>
          <a:blip r:embed="rId4"/>
          <a:stretch>
            <a:fillRect/>
          </a:stretch>
        </p:blipFill>
        <p:spPr>
          <a:xfrm>
            <a:off x="2931347" y="1738177"/>
            <a:ext cx="5628815" cy="4944865"/>
          </a:xfrm>
          <a:prstGeom prst="rect">
            <a:avLst/>
          </a:prstGeom>
          <a:ln>
            <a:solidFill>
              <a:schemeClr val="tx1"/>
            </a:solidFill>
          </a:ln>
        </p:spPr>
      </p:pic>
      <p:sp>
        <p:nvSpPr>
          <p:cNvPr id="11" name="TextBox 10">
            <a:extLst>
              <a:ext uri="{FF2B5EF4-FFF2-40B4-BE49-F238E27FC236}">
                <a16:creationId xmlns:a16="http://schemas.microsoft.com/office/drawing/2014/main" id="{4DD82DA6-835B-4A52-A3E4-92A90355F554}"/>
              </a:ext>
            </a:extLst>
          </p:cNvPr>
          <p:cNvSpPr txBox="1"/>
          <p:nvPr/>
        </p:nvSpPr>
        <p:spPr>
          <a:xfrm>
            <a:off x="8662175" y="1250017"/>
            <a:ext cx="3427813" cy="369332"/>
          </a:xfrm>
          <a:prstGeom prst="rect">
            <a:avLst/>
          </a:prstGeom>
          <a:noFill/>
        </p:spPr>
        <p:txBody>
          <a:bodyPr wrap="square">
            <a:spAutoFit/>
          </a:bodyPr>
          <a:lstStyle/>
          <a:p>
            <a:r>
              <a:rPr lang="en-US" dirty="0">
                <a:hlinkClick r:id="rId5"/>
              </a:rPr>
              <a:t>https://youtu.be/AArN4zdG94E</a:t>
            </a:r>
            <a:r>
              <a:rPr lang="en-US" dirty="0"/>
              <a:t> </a:t>
            </a:r>
          </a:p>
        </p:txBody>
      </p:sp>
      <p:grpSp>
        <p:nvGrpSpPr>
          <p:cNvPr id="25" name="Group 24">
            <a:extLst>
              <a:ext uri="{FF2B5EF4-FFF2-40B4-BE49-F238E27FC236}">
                <a16:creationId xmlns:a16="http://schemas.microsoft.com/office/drawing/2014/main" id="{F907C9D5-0476-4BA5-8BC5-83DA27C17559}"/>
              </a:ext>
            </a:extLst>
          </p:cNvPr>
          <p:cNvGrpSpPr/>
          <p:nvPr/>
        </p:nvGrpSpPr>
        <p:grpSpPr>
          <a:xfrm>
            <a:off x="2952750" y="2052085"/>
            <a:ext cx="9239250" cy="4352601"/>
            <a:chOff x="-1314450" y="6683042"/>
            <a:chExt cx="9239250" cy="4352601"/>
          </a:xfrm>
        </p:grpSpPr>
        <p:sp>
          <p:nvSpPr>
            <p:cNvPr id="24" name="Flowchart: Process 23">
              <a:extLst>
                <a:ext uri="{FF2B5EF4-FFF2-40B4-BE49-F238E27FC236}">
                  <a16:creationId xmlns:a16="http://schemas.microsoft.com/office/drawing/2014/main" id="{FC2DF169-8F86-40EF-BD73-59E5B2EFD54B}"/>
                </a:ext>
              </a:extLst>
            </p:cNvPr>
            <p:cNvSpPr/>
            <p:nvPr/>
          </p:nvSpPr>
          <p:spPr>
            <a:xfrm>
              <a:off x="-1314450" y="6683042"/>
              <a:ext cx="9239250" cy="4318333"/>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6861275F-EF35-468E-AE41-6A315C8A7D7E}"/>
                </a:ext>
              </a:extLst>
            </p:cNvPr>
            <p:cNvGrpSpPr/>
            <p:nvPr/>
          </p:nvGrpSpPr>
          <p:grpSpPr>
            <a:xfrm>
              <a:off x="-1276623" y="6754032"/>
              <a:ext cx="9070868" cy="4281611"/>
              <a:chOff x="-563071" y="7158184"/>
              <a:chExt cx="8516179" cy="3690829"/>
            </a:xfrm>
          </p:grpSpPr>
          <p:pic>
            <p:nvPicPr>
              <p:cNvPr id="7" name="Picture 6">
                <a:extLst>
                  <a:ext uri="{FF2B5EF4-FFF2-40B4-BE49-F238E27FC236}">
                    <a16:creationId xmlns:a16="http://schemas.microsoft.com/office/drawing/2014/main" id="{656AD80C-6012-4719-A2FF-FBA7DDD4F8B4}"/>
                  </a:ext>
                </a:extLst>
              </p:cNvPr>
              <p:cNvPicPr>
                <a:picLocks noChangeAspect="1"/>
              </p:cNvPicPr>
              <p:nvPr/>
            </p:nvPicPr>
            <p:blipFill>
              <a:blip r:embed="rId6"/>
              <a:stretch>
                <a:fillRect/>
              </a:stretch>
            </p:blipFill>
            <p:spPr>
              <a:xfrm>
                <a:off x="-563071" y="7158184"/>
                <a:ext cx="3980627" cy="3690829"/>
              </a:xfrm>
              <a:prstGeom prst="rect">
                <a:avLst/>
              </a:prstGeom>
            </p:spPr>
          </p:pic>
          <p:grpSp>
            <p:nvGrpSpPr>
              <p:cNvPr id="16" name="Group 15">
                <a:extLst>
                  <a:ext uri="{FF2B5EF4-FFF2-40B4-BE49-F238E27FC236}">
                    <a16:creationId xmlns:a16="http://schemas.microsoft.com/office/drawing/2014/main" id="{9D30E75E-02BD-492A-A5A5-970121BBF735}"/>
                  </a:ext>
                </a:extLst>
              </p:cNvPr>
              <p:cNvGrpSpPr/>
              <p:nvPr/>
            </p:nvGrpSpPr>
            <p:grpSpPr>
              <a:xfrm>
                <a:off x="3191068" y="7165841"/>
                <a:ext cx="4762040" cy="3624090"/>
                <a:chOff x="154527" y="1767730"/>
                <a:chExt cx="5754840" cy="4866890"/>
              </a:xfrm>
            </p:grpSpPr>
            <p:grpSp>
              <p:nvGrpSpPr>
                <p:cNvPr id="19" name="Group 18">
                  <a:extLst>
                    <a:ext uri="{FF2B5EF4-FFF2-40B4-BE49-F238E27FC236}">
                      <a16:creationId xmlns:a16="http://schemas.microsoft.com/office/drawing/2014/main" id="{AE9655EC-A14C-448A-941F-597421EAA95A}"/>
                    </a:ext>
                  </a:extLst>
                </p:cNvPr>
                <p:cNvGrpSpPr/>
                <p:nvPr/>
              </p:nvGrpSpPr>
              <p:grpSpPr>
                <a:xfrm>
                  <a:off x="697452" y="1767730"/>
                  <a:ext cx="5211915" cy="4866890"/>
                  <a:chOff x="697452" y="1767730"/>
                  <a:chExt cx="5211915" cy="4866890"/>
                </a:xfrm>
              </p:grpSpPr>
              <p:pic>
                <p:nvPicPr>
                  <p:cNvPr id="21" name="Picture 20">
                    <a:extLst>
                      <a:ext uri="{FF2B5EF4-FFF2-40B4-BE49-F238E27FC236}">
                        <a16:creationId xmlns:a16="http://schemas.microsoft.com/office/drawing/2014/main" id="{C3DF9496-55B8-4E68-8594-AADC61A70EE8}"/>
                      </a:ext>
                    </a:extLst>
                  </p:cNvPr>
                  <p:cNvPicPr>
                    <a:picLocks noChangeAspect="1"/>
                  </p:cNvPicPr>
                  <p:nvPr/>
                </p:nvPicPr>
                <p:blipFill>
                  <a:blip r:embed="rId7"/>
                  <a:stretch>
                    <a:fillRect/>
                  </a:stretch>
                </p:blipFill>
                <p:spPr>
                  <a:xfrm>
                    <a:off x="1109857" y="1767730"/>
                    <a:ext cx="4799510" cy="4866890"/>
                  </a:xfrm>
                  <a:prstGeom prst="rect">
                    <a:avLst/>
                  </a:prstGeom>
                </p:spPr>
              </p:pic>
              <p:pic>
                <p:nvPicPr>
                  <p:cNvPr id="22" name="Picture 21">
                    <a:extLst>
                      <a:ext uri="{FF2B5EF4-FFF2-40B4-BE49-F238E27FC236}">
                        <a16:creationId xmlns:a16="http://schemas.microsoft.com/office/drawing/2014/main" id="{27939AF5-24E2-4CC6-AB20-E63770CCE080}"/>
                      </a:ext>
                    </a:extLst>
                  </p:cNvPr>
                  <p:cNvPicPr>
                    <a:picLocks noChangeAspect="1"/>
                  </p:cNvPicPr>
                  <p:nvPr/>
                </p:nvPicPr>
                <p:blipFill>
                  <a:blip r:embed="rId8"/>
                  <a:stretch>
                    <a:fillRect/>
                  </a:stretch>
                </p:blipFill>
                <p:spPr>
                  <a:xfrm>
                    <a:off x="697452" y="1781985"/>
                    <a:ext cx="438023" cy="4351338"/>
                  </a:xfrm>
                  <a:prstGeom prst="rect">
                    <a:avLst/>
                  </a:prstGeom>
                </p:spPr>
              </p:pic>
            </p:grpSp>
            <p:pic>
              <p:nvPicPr>
                <p:cNvPr id="18" name="Picture 17">
                  <a:extLst>
                    <a:ext uri="{FF2B5EF4-FFF2-40B4-BE49-F238E27FC236}">
                      <a16:creationId xmlns:a16="http://schemas.microsoft.com/office/drawing/2014/main" id="{38824A64-6C48-425D-BE5C-26F4486CEA24}"/>
                    </a:ext>
                  </a:extLst>
                </p:cNvPr>
                <p:cNvPicPr>
                  <a:picLocks noChangeAspect="1"/>
                </p:cNvPicPr>
                <p:nvPr/>
              </p:nvPicPr>
              <p:blipFill>
                <a:blip r:embed="rId9"/>
                <a:stretch>
                  <a:fillRect/>
                </a:stretch>
              </p:blipFill>
              <p:spPr>
                <a:xfrm>
                  <a:off x="154527" y="1767730"/>
                  <a:ext cx="542925" cy="590550"/>
                </a:xfrm>
                <a:prstGeom prst="rect">
                  <a:avLst/>
                </a:prstGeom>
              </p:spPr>
            </p:pic>
          </p:grpSp>
        </p:grpSp>
      </p:grpSp>
      <p:grpSp>
        <p:nvGrpSpPr>
          <p:cNvPr id="27" name="Group 26">
            <a:extLst>
              <a:ext uri="{FF2B5EF4-FFF2-40B4-BE49-F238E27FC236}">
                <a16:creationId xmlns:a16="http://schemas.microsoft.com/office/drawing/2014/main" id="{29D7F0BD-3067-4B9E-9FB7-FB71B43A17E8}"/>
              </a:ext>
            </a:extLst>
          </p:cNvPr>
          <p:cNvGrpSpPr/>
          <p:nvPr/>
        </p:nvGrpSpPr>
        <p:grpSpPr>
          <a:xfrm>
            <a:off x="2931347" y="2399611"/>
            <a:ext cx="9239250" cy="4318333"/>
            <a:chOff x="1743075" y="6920699"/>
            <a:chExt cx="9239250" cy="4318333"/>
          </a:xfrm>
        </p:grpSpPr>
        <p:sp>
          <p:nvSpPr>
            <p:cNvPr id="26" name="Flowchart: Process 25">
              <a:extLst>
                <a:ext uri="{FF2B5EF4-FFF2-40B4-BE49-F238E27FC236}">
                  <a16:creationId xmlns:a16="http://schemas.microsoft.com/office/drawing/2014/main" id="{F4AA5EC3-16D5-4AD7-BD1B-BAB14BDF20CA}"/>
                </a:ext>
              </a:extLst>
            </p:cNvPr>
            <p:cNvSpPr/>
            <p:nvPr/>
          </p:nvSpPr>
          <p:spPr>
            <a:xfrm>
              <a:off x="1743075" y="6920699"/>
              <a:ext cx="9239250" cy="4318333"/>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1133F21-EBBD-4308-B12B-F0B07ED6E98C}"/>
                </a:ext>
              </a:extLst>
            </p:cNvPr>
            <p:cNvPicPr>
              <a:picLocks noChangeAspect="1"/>
            </p:cNvPicPr>
            <p:nvPr/>
          </p:nvPicPr>
          <p:blipFill>
            <a:blip r:embed="rId10"/>
            <a:stretch>
              <a:fillRect/>
            </a:stretch>
          </p:blipFill>
          <p:spPr>
            <a:xfrm>
              <a:off x="7158533" y="7015190"/>
              <a:ext cx="2803257" cy="2410530"/>
            </a:xfrm>
            <a:prstGeom prst="rect">
              <a:avLst/>
            </a:prstGeom>
          </p:spPr>
        </p:pic>
        <p:pic>
          <p:nvPicPr>
            <p:cNvPr id="15" name="Picture 14">
              <a:extLst>
                <a:ext uri="{FF2B5EF4-FFF2-40B4-BE49-F238E27FC236}">
                  <a16:creationId xmlns:a16="http://schemas.microsoft.com/office/drawing/2014/main" id="{C374B393-BD62-4D5E-B28F-A1ABCD500D68}"/>
                </a:ext>
              </a:extLst>
            </p:cNvPr>
            <p:cNvPicPr>
              <a:picLocks noChangeAspect="1"/>
            </p:cNvPicPr>
            <p:nvPr/>
          </p:nvPicPr>
          <p:blipFill>
            <a:blip r:embed="rId11"/>
            <a:stretch>
              <a:fillRect/>
            </a:stretch>
          </p:blipFill>
          <p:spPr>
            <a:xfrm>
              <a:off x="1922370" y="6954980"/>
              <a:ext cx="4655159" cy="4252309"/>
            </a:xfrm>
            <a:prstGeom prst="rect">
              <a:avLst/>
            </a:prstGeom>
          </p:spPr>
        </p:pic>
      </p:grpSp>
    </p:spTree>
    <p:extLst>
      <p:ext uri="{BB962C8B-B14F-4D97-AF65-F5344CB8AC3E}">
        <p14:creationId xmlns:p14="http://schemas.microsoft.com/office/powerpoint/2010/main" val="47992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2FF68-5351-4DE9-B824-97B8EB2B05EA}"/>
              </a:ext>
            </a:extLst>
          </p:cNvPr>
          <p:cNvSpPr>
            <a:spLocks noGrp="1"/>
          </p:cNvSpPr>
          <p:nvPr>
            <p:ph type="title"/>
          </p:nvPr>
        </p:nvSpPr>
        <p:spPr/>
        <p:txBody>
          <a:bodyPr>
            <a:normAutofit fontScale="90000"/>
          </a:bodyPr>
          <a:lstStyle/>
          <a:p>
            <a:r>
              <a:rPr lang="en-US" sz="4000" b="1" dirty="0"/>
              <a:t>Case study: Peripheral blood samples from ICU, severe, and moderate enriched pathway comparison </a:t>
            </a:r>
          </a:p>
        </p:txBody>
      </p:sp>
      <p:grpSp>
        <p:nvGrpSpPr>
          <p:cNvPr id="20" name="Group 19">
            <a:extLst>
              <a:ext uri="{FF2B5EF4-FFF2-40B4-BE49-F238E27FC236}">
                <a16:creationId xmlns:a16="http://schemas.microsoft.com/office/drawing/2014/main" id="{F72F1FF6-D07F-4180-982E-04B119689E07}"/>
              </a:ext>
            </a:extLst>
          </p:cNvPr>
          <p:cNvGrpSpPr/>
          <p:nvPr/>
        </p:nvGrpSpPr>
        <p:grpSpPr>
          <a:xfrm>
            <a:off x="154527" y="1767730"/>
            <a:ext cx="5754840" cy="4866890"/>
            <a:chOff x="154527" y="1767730"/>
            <a:chExt cx="5754840" cy="4866890"/>
          </a:xfrm>
        </p:grpSpPr>
        <p:grpSp>
          <p:nvGrpSpPr>
            <p:cNvPr id="17" name="Group 16">
              <a:extLst>
                <a:ext uri="{FF2B5EF4-FFF2-40B4-BE49-F238E27FC236}">
                  <a16:creationId xmlns:a16="http://schemas.microsoft.com/office/drawing/2014/main" id="{0214732F-5FAE-4F5E-AEA2-4DB9AC0F2D8A}"/>
                </a:ext>
              </a:extLst>
            </p:cNvPr>
            <p:cNvGrpSpPr/>
            <p:nvPr/>
          </p:nvGrpSpPr>
          <p:grpSpPr>
            <a:xfrm>
              <a:off x="697452" y="1767730"/>
              <a:ext cx="5211915" cy="4866890"/>
              <a:chOff x="697452" y="1767730"/>
              <a:chExt cx="5211915" cy="4866890"/>
            </a:xfrm>
          </p:grpSpPr>
          <p:grpSp>
            <p:nvGrpSpPr>
              <p:cNvPr id="8" name="Group 7">
                <a:extLst>
                  <a:ext uri="{FF2B5EF4-FFF2-40B4-BE49-F238E27FC236}">
                    <a16:creationId xmlns:a16="http://schemas.microsoft.com/office/drawing/2014/main" id="{926238D4-84F9-4EBD-8A4B-FCB90E2580EE}"/>
                  </a:ext>
                </a:extLst>
              </p:cNvPr>
              <p:cNvGrpSpPr/>
              <p:nvPr/>
            </p:nvGrpSpPr>
            <p:grpSpPr>
              <a:xfrm>
                <a:off x="697452" y="1767730"/>
                <a:ext cx="5211915" cy="4866890"/>
                <a:chOff x="697452" y="1767730"/>
                <a:chExt cx="5211915" cy="4866890"/>
              </a:xfrm>
            </p:grpSpPr>
            <p:pic>
              <p:nvPicPr>
                <p:cNvPr id="4" name="Picture 3">
                  <a:extLst>
                    <a:ext uri="{FF2B5EF4-FFF2-40B4-BE49-F238E27FC236}">
                      <a16:creationId xmlns:a16="http://schemas.microsoft.com/office/drawing/2014/main" id="{834CF1E6-096E-457F-BC55-672A3582FC94}"/>
                    </a:ext>
                  </a:extLst>
                </p:cNvPr>
                <p:cNvPicPr>
                  <a:picLocks noChangeAspect="1"/>
                </p:cNvPicPr>
                <p:nvPr/>
              </p:nvPicPr>
              <p:blipFill>
                <a:blip r:embed="rId3"/>
                <a:stretch>
                  <a:fillRect/>
                </a:stretch>
              </p:blipFill>
              <p:spPr>
                <a:xfrm>
                  <a:off x="1109857" y="1767730"/>
                  <a:ext cx="4799510" cy="4866890"/>
                </a:xfrm>
                <a:prstGeom prst="rect">
                  <a:avLst/>
                </a:prstGeom>
              </p:spPr>
            </p:pic>
            <p:pic>
              <p:nvPicPr>
                <p:cNvPr id="7" name="Picture 6">
                  <a:extLst>
                    <a:ext uri="{FF2B5EF4-FFF2-40B4-BE49-F238E27FC236}">
                      <a16:creationId xmlns:a16="http://schemas.microsoft.com/office/drawing/2014/main" id="{BF1EC24E-EE1B-402F-ADAA-A6CAE2000B8E}"/>
                    </a:ext>
                  </a:extLst>
                </p:cNvPr>
                <p:cNvPicPr>
                  <a:picLocks noChangeAspect="1"/>
                </p:cNvPicPr>
                <p:nvPr/>
              </p:nvPicPr>
              <p:blipFill>
                <a:blip r:embed="rId4"/>
                <a:stretch>
                  <a:fillRect/>
                </a:stretch>
              </p:blipFill>
              <p:spPr>
                <a:xfrm>
                  <a:off x="697452" y="1781985"/>
                  <a:ext cx="438023" cy="4351338"/>
                </a:xfrm>
                <a:prstGeom prst="rect">
                  <a:avLst/>
                </a:prstGeom>
              </p:spPr>
            </p:pic>
          </p:grpSp>
          <p:sp>
            <p:nvSpPr>
              <p:cNvPr id="5" name="Rectangle 4">
                <a:extLst>
                  <a:ext uri="{FF2B5EF4-FFF2-40B4-BE49-F238E27FC236}">
                    <a16:creationId xmlns:a16="http://schemas.microsoft.com/office/drawing/2014/main" id="{170F9B6B-9E99-45AB-B3A2-90F9CAAC3488}"/>
                  </a:ext>
                </a:extLst>
              </p:cNvPr>
              <p:cNvSpPr/>
              <p:nvPr/>
            </p:nvSpPr>
            <p:spPr>
              <a:xfrm>
                <a:off x="1109857" y="4306757"/>
                <a:ext cx="3248025" cy="95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a:extLst>
                <a:ext uri="{FF2B5EF4-FFF2-40B4-BE49-F238E27FC236}">
                  <a16:creationId xmlns:a16="http://schemas.microsoft.com/office/drawing/2014/main" id="{923AA693-3AE2-4E4A-9A3F-0864E451D96B}"/>
                </a:ext>
              </a:extLst>
            </p:cNvPr>
            <p:cNvPicPr>
              <a:picLocks noChangeAspect="1"/>
            </p:cNvPicPr>
            <p:nvPr/>
          </p:nvPicPr>
          <p:blipFill>
            <a:blip r:embed="rId5"/>
            <a:stretch>
              <a:fillRect/>
            </a:stretch>
          </p:blipFill>
          <p:spPr>
            <a:xfrm>
              <a:off x="154527" y="1767730"/>
              <a:ext cx="542925" cy="590550"/>
            </a:xfrm>
            <a:prstGeom prst="rect">
              <a:avLst/>
            </a:prstGeom>
          </p:spPr>
        </p:pic>
      </p:grpSp>
      <p:sp>
        <p:nvSpPr>
          <p:cNvPr id="15" name="Flowchart: Process 14">
            <a:extLst>
              <a:ext uri="{FF2B5EF4-FFF2-40B4-BE49-F238E27FC236}">
                <a16:creationId xmlns:a16="http://schemas.microsoft.com/office/drawing/2014/main" id="{8BDBF349-4517-469F-8C0E-ED33F92B7DBB}"/>
              </a:ext>
            </a:extLst>
          </p:cNvPr>
          <p:cNvSpPr/>
          <p:nvPr/>
        </p:nvSpPr>
        <p:spPr>
          <a:xfrm>
            <a:off x="1029350" y="1781985"/>
            <a:ext cx="4986143" cy="4314688"/>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Content Placeholder 9">
            <a:extLst>
              <a:ext uri="{FF2B5EF4-FFF2-40B4-BE49-F238E27FC236}">
                <a16:creationId xmlns:a16="http://schemas.microsoft.com/office/drawing/2014/main" id="{1CA32D2A-A18F-474F-8646-DF2D7B205EF2}"/>
              </a:ext>
            </a:extLst>
          </p:cNvPr>
          <p:cNvGraphicFramePr>
            <a:graphicFrameLocks noGrp="1"/>
          </p:cNvGraphicFramePr>
          <p:nvPr>
            <p:ph idx="1"/>
            <p:extLst>
              <p:ext uri="{D42A27DB-BD31-4B8C-83A1-F6EECF244321}">
                <p14:modId xmlns:p14="http://schemas.microsoft.com/office/powerpoint/2010/main" val="3868852316"/>
              </p:ext>
            </p:extLst>
          </p:nvPr>
        </p:nvGraphicFramePr>
        <p:xfrm>
          <a:off x="1358860" y="2253336"/>
          <a:ext cx="4142792" cy="3583485"/>
        </p:xfrm>
        <a:graphic>
          <a:graphicData uri="http://schemas.openxmlformats.org/drawingml/2006/table">
            <a:tbl>
              <a:tblPr firstRow="1" bandRow="1">
                <a:tableStyleId>{C083E6E3-FA7D-4D7B-A595-EF9225AFEA82}</a:tableStyleId>
              </a:tblPr>
              <a:tblGrid>
                <a:gridCol w="777551">
                  <a:extLst>
                    <a:ext uri="{9D8B030D-6E8A-4147-A177-3AD203B41FA5}">
                      <a16:colId xmlns:a16="http://schemas.microsoft.com/office/drawing/2014/main" val="3449621803"/>
                    </a:ext>
                  </a:extLst>
                </a:gridCol>
                <a:gridCol w="727788">
                  <a:extLst>
                    <a:ext uri="{9D8B030D-6E8A-4147-A177-3AD203B41FA5}">
                      <a16:colId xmlns:a16="http://schemas.microsoft.com/office/drawing/2014/main" val="3416326115"/>
                    </a:ext>
                  </a:extLst>
                </a:gridCol>
                <a:gridCol w="478971">
                  <a:extLst>
                    <a:ext uri="{9D8B030D-6E8A-4147-A177-3AD203B41FA5}">
                      <a16:colId xmlns:a16="http://schemas.microsoft.com/office/drawing/2014/main" val="1527275314"/>
                    </a:ext>
                  </a:extLst>
                </a:gridCol>
                <a:gridCol w="2158482">
                  <a:extLst>
                    <a:ext uri="{9D8B030D-6E8A-4147-A177-3AD203B41FA5}">
                      <a16:colId xmlns:a16="http://schemas.microsoft.com/office/drawing/2014/main" val="301163935"/>
                    </a:ext>
                  </a:extLst>
                </a:gridCol>
              </a:tblGrid>
              <a:tr h="70682">
                <a:tc>
                  <a:txBody>
                    <a:bodyPr/>
                    <a:lstStyle/>
                    <a:p>
                      <a:pPr algn="ctr" fontAlgn="b"/>
                      <a:r>
                        <a:rPr lang="en-US" sz="900" b="1" u="none" strike="noStrike">
                          <a:solidFill>
                            <a:srgbClr val="000000"/>
                          </a:solidFill>
                          <a:effectLst/>
                        </a:rPr>
                        <a:t>GENE_SYM</a:t>
                      </a:r>
                      <a:endParaRPr lang="en-US" sz="900" b="1" i="0" u="none" strike="noStrike" dirty="0">
                        <a:solidFill>
                          <a:srgbClr val="000000"/>
                        </a:solidFill>
                        <a:effectLst/>
                        <a:latin typeface="Calibri" panose="020F0502020204030204" pitchFamily="34" charset="0"/>
                      </a:endParaRPr>
                    </a:p>
                  </a:txBody>
                  <a:tcPr marL="3054" marR="3054" marT="3054" marB="14661" anchor="ctr"/>
                </a:tc>
                <a:tc>
                  <a:txBody>
                    <a:bodyPr/>
                    <a:lstStyle/>
                    <a:p>
                      <a:pPr algn="ctr" fontAlgn="b"/>
                      <a:r>
                        <a:rPr lang="en-US" sz="900" b="1" u="none" strike="noStrike">
                          <a:solidFill>
                            <a:srgbClr val="000000"/>
                          </a:solidFill>
                          <a:effectLst/>
                        </a:rPr>
                        <a:t>RP_SCORE</a:t>
                      </a:r>
                      <a:endParaRPr lang="en-US" sz="900" b="1" i="0" u="none" strike="noStrike" dirty="0">
                        <a:solidFill>
                          <a:srgbClr val="000000"/>
                        </a:solidFill>
                        <a:effectLst/>
                        <a:latin typeface="Calibri" panose="020F0502020204030204" pitchFamily="34" charset="0"/>
                      </a:endParaRPr>
                    </a:p>
                  </a:txBody>
                  <a:tcPr marL="3054" marR="3054" marT="3054" marB="14661" anchor="ctr"/>
                </a:tc>
                <a:tc>
                  <a:txBody>
                    <a:bodyPr/>
                    <a:lstStyle/>
                    <a:p>
                      <a:pPr algn="ctr" fontAlgn="b"/>
                      <a:r>
                        <a:rPr lang="en-US" sz="900" b="1" u="none" strike="noStrike">
                          <a:solidFill>
                            <a:srgbClr val="000000"/>
                          </a:solidFill>
                          <a:effectLst/>
                        </a:rPr>
                        <a:t>ENTREZ_ID</a:t>
                      </a:r>
                      <a:endParaRPr lang="en-US" sz="900" b="1" i="0" u="none" strike="noStrike">
                        <a:solidFill>
                          <a:srgbClr val="000000"/>
                        </a:solidFill>
                        <a:effectLst/>
                        <a:latin typeface="Calibri" panose="020F0502020204030204" pitchFamily="34" charset="0"/>
                      </a:endParaRPr>
                    </a:p>
                  </a:txBody>
                  <a:tcPr marL="3054" marR="3054" marT="3054" marB="14661" anchor="ctr"/>
                </a:tc>
                <a:tc>
                  <a:txBody>
                    <a:bodyPr/>
                    <a:lstStyle/>
                    <a:p>
                      <a:pPr algn="ctr" fontAlgn="b"/>
                      <a:r>
                        <a:rPr lang="en-US" sz="900" b="1" u="none" strike="noStrike">
                          <a:solidFill>
                            <a:srgbClr val="000000"/>
                          </a:solidFill>
                          <a:effectLst/>
                        </a:rPr>
                        <a:t>DESCRIPTION</a:t>
                      </a:r>
                      <a:endParaRPr lang="en-US" sz="900" b="1" i="0" u="none" strike="noStrike" dirty="0">
                        <a:solidFill>
                          <a:srgbClr val="000000"/>
                        </a:solidFill>
                        <a:effectLst/>
                        <a:latin typeface="Calibri" panose="020F0502020204030204" pitchFamily="34" charset="0"/>
                      </a:endParaRPr>
                    </a:p>
                  </a:txBody>
                  <a:tcPr marL="3054" marR="3054" marT="3054" marB="14661" anchor="ctr"/>
                </a:tc>
                <a:extLst>
                  <a:ext uri="{0D108BD9-81ED-4DB2-BD59-A6C34878D82A}">
                    <a16:rowId xmlns:a16="http://schemas.microsoft.com/office/drawing/2014/main" val="464575650"/>
                  </a:ext>
                </a:extLst>
              </a:tr>
              <a:tr h="161706">
                <a:tc>
                  <a:txBody>
                    <a:bodyPr/>
                    <a:lstStyle/>
                    <a:p>
                      <a:pPr algn="ctr" fontAlgn="b"/>
                      <a:r>
                        <a:rPr lang="en-US" sz="900" b="0" u="none" strike="noStrike">
                          <a:solidFill>
                            <a:srgbClr val="000000"/>
                          </a:solidFill>
                          <a:effectLst/>
                        </a:rPr>
                        <a:t>RELA</a:t>
                      </a:r>
                      <a:endParaRPr lang="en-US" sz="900" b="0" i="0" u="none" strike="noStrike" dirty="0">
                        <a:solidFill>
                          <a:srgbClr val="000000"/>
                        </a:solidFill>
                        <a:effectLst/>
                        <a:latin typeface="Calibri" panose="020F0502020204030204" pitchFamily="34" charset="0"/>
                      </a:endParaRPr>
                    </a:p>
                  </a:txBody>
                  <a:tcPr marL="3054" marR="3054" marT="3054" marB="14661" anchor="ctr"/>
                </a:tc>
                <a:tc>
                  <a:txBody>
                    <a:bodyPr/>
                    <a:lstStyle/>
                    <a:p>
                      <a:pPr algn="ctr" fontAlgn="b"/>
                      <a:r>
                        <a:rPr lang="en-US" sz="900" b="0" u="none" strike="noStrike" kern="1200">
                          <a:solidFill>
                            <a:srgbClr val="000000"/>
                          </a:solidFill>
                          <a:effectLst/>
                          <a:latin typeface="+mn-lt"/>
                          <a:ea typeface="+mn-ea"/>
                          <a:cs typeface="+mn-cs"/>
                        </a:rPr>
                        <a:t>12.44</a:t>
                      </a:r>
                      <a:endParaRPr lang="en-US" sz="900" b="0" u="none" strike="noStrike" kern="1200" dirty="0">
                        <a:solidFill>
                          <a:srgbClr val="000000"/>
                        </a:solidFill>
                        <a:effectLst/>
                        <a:latin typeface="+mn-lt"/>
                        <a:ea typeface="+mn-ea"/>
                        <a:cs typeface="+mn-cs"/>
                      </a:endParaRPr>
                    </a:p>
                  </a:txBody>
                  <a:tcPr marL="9525" marR="9525" marT="9525" anchor="ctr"/>
                </a:tc>
                <a:tc>
                  <a:txBody>
                    <a:bodyPr/>
                    <a:lstStyle/>
                    <a:p>
                      <a:pPr algn="ctr" fontAlgn="b"/>
                      <a:r>
                        <a:rPr lang="en-US" sz="900" b="0" u="none" strike="noStrike">
                          <a:solidFill>
                            <a:srgbClr val="000000"/>
                          </a:solidFill>
                          <a:effectLst/>
                        </a:rPr>
                        <a:t>5970</a:t>
                      </a:r>
                      <a:endParaRPr lang="en-US" sz="900" b="0" i="0" u="none" strike="noStrike">
                        <a:solidFill>
                          <a:srgbClr val="000000"/>
                        </a:solidFill>
                        <a:effectLst/>
                        <a:latin typeface="Calibri" panose="020F0502020204030204" pitchFamily="34" charset="0"/>
                      </a:endParaRPr>
                    </a:p>
                  </a:txBody>
                  <a:tcPr marL="3054" marR="3054" marT="3054" marB="14661" anchor="ctr"/>
                </a:tc>
                <a:tc>
                  <a:txBody>
                    <a:bodyPr/>
                    <a:lstStyle/>
                    <a:p>
                      <a:pPr algn="ctr" fontAlgn="b"/>
                      <a:r>
                        <a:rPr lang="en-US" sz="900" b="0" u="none" strike="noStrike">
                          <a:solidFill>
                            <a:srgbClr val="000000"/>
                          </a:solidFill>
                          <a:effectLst/>
                        </a:rPr>
                        <a:t>RELA proto-oncogene, NF-kB subunit</a:t>
                      </a:r>
                      <a:endParaRPr lang="en-US" sz="900" b="0" i="0" u="none" strike="noStrike">
                        <a:solidFill>
                          <a:srgbClr val="000000"/>
                        </a:solidFill>
                        <a:effectLst/>
                        <a:latin typeface="Calibri" panose="020F0502020204030204" pitchFamily="34" charset="0"/>
                      </a:endParaRPr>
                    </a:p>
                  </a:txBody>
                  <a:tcPr marL="3054" marR="3054" marT="3054" marB="14661" anchor="ctr"/>
                </a:tc>
                <a:extLst>
                  <a:ext uri="{0D108BD9-81ED-4DB2-BD59-A6C34878D82A}">
                    <a16:rowId xmlns:a16="http://schemas.microsoft.com/office/drawing/2014/main" val="3662693142"/>
                  </a:ext>
                </a:extLst>
              </a:tr>
              <a:tr h="131365">
                <a:tc>
                  <a:txBody>
                    <a:bodyPr/>
                    <a:lstStyle/>
                    <a:p>
                      <a:pPr algn="ctr" fontAlgn="b"/>
                      <a:r>
                        <a:rPr lang="en-US" sz="900" b="0" u="none" strike="noStrike">
                          <a:solidFill>
                            <a:srgbClr val="000000"/>
                          </a:solidFill>
                          <a:effectLst/>
                        </a:rPr>
                        <a:t>NFKB1</a:t>
                      </a:r>
                      <a:endParaRPr lang="en-US" sz="900" b="0" i="0" u="none" strike="noStrike">
                        <a:solidFill>
                          <a:srgbClr val="000000"/>
                        </a:solidFill>
                        <a:effectLst/>
                        <a:latin typeface="Calibri" panose="020F0502020204030204" pitchFamily="34" charset="0"/>
                      </a:endParaRPr>
                    </a:p>
                  </a:txBody>
                  <a:tcPr marL="3054" marR="3054" marT="3054" marB="14661" anchor="ctr"/>
                </a:tc>
                <a:tc>
                  <a:txBody>
                    <a:bodyPr/>
                    <a:lstStyle/>
                    <a:p>
                      <a:pPr algn="ctr" fontAlgn="b"/>
                      <a:r>
                        <a:rPr lang="en-US" sz="900" b="0" u="none" strike="noStrike" kern="1200">
                          <a:solidFill>
                            <a:srgbClr val="000000"/>
                          </a:solidFill>
                          <a:effectLst/>
                          <a:latin typeface="+mn-lt"/>
                          <a:ea typeface="+mn-ea"/>
                          <a:cs typeface="+mn-cs"/>
                        </a:rPr>
                        <a:t>12.12</a:t>
                      </a:r>
                      <a:endParaRPr lang="en-US" sz="900" b="0" u="none" strike="noStrike" kern="1200" dirty="0">
                        <a:solidFill>
                          <a:srgbClr val="000000"/>
                        </a:solidFill>
                        <a:effectLst/>
                        <a:latin typeface="+mn-lt"/>
                        <a:ea typeface="+mn-ea"/>
                        <a:cs typeface="+mn-cs"/>
                      </a:endParaRPr>
                    </a:p>
                  </a:txBody>
                  <a:tcPr marL="9525" marR="9525" marT="9525" anchor="ctr"/>
                </a:tc>
                <a:tc>
                  <a:txBody>
                    <a:bodyPr/>
                    <a:lstStyle/>
                    <a:p>
                      <a:pPr algn="ctr" fontAlgn="b"/>
                      <a:r>
                        <a:rPr lang="en-US" sz="900" b="0" u="none" strike="noStrike">
                          <a:solidFill>
                            <a:srgbClr val="000000"/>
                          </a:solidFill>
                          <a:effectLst/>
                        </a:rPr>
                        <a:t>4790</a:t>
                      </a:r>
                      <a:endParaRPr lang="en-US" sz="900" b="0" i="0" u="none" strike="noStrike">
                        <a:solidFill>
                          <a:srgbClr val="000000"/>
                        </a:solidFill>
                        <a:effectLst/>
                        <a:latin typeface="Calibri" panose="020F0502020204030204" pitchFamily="34" charset="0"/>
                      </a:endParaRPr>
                    </a:p>
                  </a:txBody>
                  <a:tcPr marL="3054" marR="3054" marT="3054" marB="14661" anchor="ctr"/>
                </a:tc>
                <a:tc>
                  <a:txBody>
                    <a:bodyPr/>
                    <a:lstStyle/>
                    <a:p>
                      <a:pPr algn="ctr" fontAlgn="b"/>
                      <a:r>
                        <a:rPr lang="en-US" sz="900" b="0" u="none" strike="noStrike">
                          <a:solidFill>
                            <a:srgbClr val="000000"/>
                          </a:solidFill>
                          <a:effectLst/>
                        </a:rPr>
                        <a:t>nuclear factor kappa B subunit 1</a:t>
                      </a:r>
                      <a:endParaRPr lang="en-US" sz="900" b="0" i="0" u="none" strike="noStrike">
                        <a:solidFill>
                          <a:srgbClr val="000000"/>
                        </a:solidFill>
                        <a:effectLst/>
                        <a:latin typeface="Calibri" panose="020F0502020204030204" pitchFamily="34" charset="0"/>
                      </a:endParaRPr>
                    </a:p>
                  </a:txBody>
                  <a:tcPr marL="3054" marR="3054" marT="3054" marB="14661" anchor="ctr"/>
                </a:tc>
                <a:extLst>
                  <a:ext uri="{0D108BD9-81ED-4DB2-BD59-A6C34878D82A}">
                    <a16:rowId xmlns:a16="http://schemas.microsoft.com/office/drawing/2014/main" val="4217698708"/>
                  </a:ext>
                </a:extLst>
              </a:tr>
              <a:tr h="101023">
                <a:tc>
                  <a:txBody>
                    <a:bodyPr/>
                    <a:lstStyle/>
                    <a:p>
                      <a:pPr algn="ctr" fontAlgn="b"/>
                      <a:r>
                        <a:rPr lang="en-US" sz="900" b="0" u="none" strike="noStrike">
                          <a:solidFill>
                            <a:srgbClr val="000000"/>
                          </a:solidFill>
                          <a:effectLst/>
                        </a:rPr>
                        <a:t>NFKBIA</a:t>
                      </a:r>
                      <a:endParaRPr lang="en-US" sz="900" b="0" i="0" u="none" strike="noStrike">
                        <a:solidFill>
                          <a:srgbClr val="000000"/>
                        </a:solidFill>
                        <a:effectLst/>
                        <a:latin typeface="Calibri" panose="020F0502020204030204" pitchFamily="34" charset="0"/>
                      </a:endParaRPr>
                    </a:p>
                  </a:txBody>
                  <a:tcPr marL="3054" marR="3054" marT="3054" marB="14661" anchor="ctr"/>
                </a:tc>
                <a:tc>
                  <a:txBody>
                    <a:bodyPr/>
                    <a:lstStyle/>
                    <a:p>
                      <a:pPr algn="ctr" fontAlgn="b"/>
                      <a:r>
                        <a:rPr lang="en-US" sz="900" b="0" u="none" strike="noStrike" kern="1200">
                          <a:solidFill>
                            <a:srgbClr val="000000"/>
                          </a:solidFill>
                          <a:effectLst/>
                          <a:latin typeface="+mn-lt"/>
                          <a:ea typeface="+mn-ea"/>
                          <a:cs typeface="+mn-cs"/>
                        </a:rPr>
                        <a:t>12.11</a:t>
                      </a:r>
                      <a:endParaRPr lang="en-US" sz="900" b="0" u="none" strike="noStrike" kern="1200" dirty="0">
                        <a:solidFill>
                          <a:srgbClr val="000000"/>
                        </a:solidFill>
                        <a:effectLst/>
                        <a:latin typeface="+mn-lt"/>
                        <a:ea typeface="+mn-ea"/>
                        <a:cs typeface="+mn-cs"/>
                      </a:endParaRPr>
                    </a:p>
                  </a:txBody>
                  <a:tcPr marL="9525" marR="9525" marT="9525" anchor="ctr"/>
                </a:tc>
                <a:tc>
                  <a:txBody>
                    <a:bodyPr/>
                    <a:lstStyle/>
                    <a:p>
                      <a:pPr algn="ctr" fontAlgn="b"/>
                      <a:r>
                        <a:rPr lang="en-US" sz="900" b="0" u="none" strike="noStrike">
                          <a:solidFill>
                            <a:srgbClr val="000000"/>
                          </a:solidFill>
                          <a:effectLst/>
                        </a:rPr>
                        <a:t>4792</a:t>
                      </a:r>
                      <a:endParaRPr lang="en-US" sz="900" b="0" i="0" u="none" strike="noStrike">
                        <a:solidFill>
                          <a:srgbClr val="000000"/>
                        </a:solidFill>
                        <a:effectLst/>
                        <a:latin typeface="Calibri" panose="020F0502020204030204" pitchFamily="34" charset="0"/>
                      </a:endParaRPr>
                    </a:p>
                  </a:txBody>
                  <a:tcPr marL="3054" marR="3054" marT="3054" marB="14661" anchor="ctr"/>
                </a:tc>
                <a:tc>
                  <a:txBody>
                    <a:bodyPr/>
                    <a:lstStyle/>
                    <a:p>
                      <a:pPr algn="ctr" fontAlgn="b"/>
                      <a:r>
                        <a:rPr lang="en-US" sz="900" b="0" u="none" strike="noStrike">
                          <a:solidFill>
                            <a:srgbClr val="000000"/>
                          </a:solidFill>
                          <a:effectLst/>
                        </a:rPr>
                        <a:t>NFKB inhibitor alpha</a:t>
                      </a:r>
                      <a:endParaRPr lang="en-US" sz="900" b="0" i="0" u="none" strike="noStrike">
                        <a:solidFill>
                          <a:srgbClr val="000000"/>
                        </a:solidFill>
                        <a:effectLst/>
                        <a:latin typeface="Calibri" panose="020F0502020204030204" pitchFamily="34" charset="0"/>
                      </a:endParaRPr>
                    </a:p>
                  </a:txBody>
                  <a:tcPr marL="3054" marR="3054" marT="3054" marB="14661" anchor="ctr"/>
                </a:tc>
                <a:extLst>
                  <a:ext uri="{0D108BD9-81ED-4DB2-BD59-A6C34878D82A}">
                    <a16:rowId xmlns:a16="http://schemas.microsoft.com/office/drawing/2014/main" val="3421101878"/>
                  </a:ext>
                </a:extLst>
              </a:tr>
              <a:tr h="222389">
                <a:tc>
                  <a:txBody>
                    <a:bodyPr/>
                    <a:lstStyle/>
                    <a:p>
                      <a:pPr algn="ctr" fontAlgn="b"/>
                      <a:r>
                        <a:rPr lang="en-US" sz="900" b="0" u="none" strike="noStrike">
                          <a:solidFill>
                            <a:srgbClr val="000000"/>
                          </a:solidFill>
                          <a:effectLst/>
                        </a:rPr>
                        <a:t>SRC</a:t>
                      </a:r>
                      <a:endParaRPr lang="en-US" sz="900" b="0" i="0" u="none" strike="noStrike">
                        <a:solidFill>
                          <a:srgbClr val="000000"/>
                        </a:solidFill>
                        <a:effectLst/>
                        <a:latin typeface="Calibri" panose="020F0502020204030204" pitchFamily="34" charset="0"/>
                      </a:endParaRPr>
                    </a:p>
                  </a:txBody>
                  <a:tcPr marL="3054" marR="3054" marT="3054" marB="14661" anchor="ctr"/>
                </a:tc>
                <a:tc>
                  <a:txBody>
                    <a:bodyPr/>
                    <a:lstStyle/>
                    <a:p>
                      <a:pPr algn="ctr" fontAlgn="b"/>
                      <a:r>
                        <a:rPr lang="en-US" sz="900" b="0" u="none" strike="noStrike" kern="1200">
                          <a:solidFill>
                            <a:srgbClr val="000000"/>
                          </a:solidFill>
                          <a:effectLst/>
                          <a:latin typeface="+mn-lt"/>
                          <a:ea typeface="+mn-ea"/>
                          <a:cs typeface="+mn-cs"/>
                        </a:rPr>
                        <a:t>9.55</a:t>
                      </a:r>
                      <a:endParaRPr lang="en-US" sz="900" b="0" u="none" strike="noStrike" kern="1200" dirty="0">
                        <a:solidFill>
                          <a:srgbClr val="000000"/>
                        </a:solidFill>
                        <a:effectLst/>
                        <a:latin typeface="+mn-lt"/>
                        <a:ea typeface="+mn-ea"/>
                        <a:cs typeface="+mn-cs"/>
                      </a:endParaRPr>
                    </a:p>
                  </a:txBody>
                  <a:tcPr marL="9525" marR="9525" marT="9525" anchor="ctr"/>
                </a:tc>
                <a:tc>
                  <a:txBody>
                    <a:bodyPr/>
                    <a:lstStyle/>
                    <a:p>
                      <a:pPr algn="ctr" fontAlgn="b"/>
                      <a:r>
                        <a:rPr lang="en-US" sz="900" b="0" u="none" strike="noStrike">
                          <a:solidFill>
                            <a:srgbClr val="000000"/>
                          </a:solidFill>
                          <a:effectLst/>
                        </a:rPr>
                        <a:t>6714</a:t>
                      </a:r>
                      <a:endParaRPr lang="en-US" sz="900" b="0" i="0" u="none" strike="noStrike">
                        <a:solidFill>
                          <a:srgbClr val="000000"/>
                        </a:solidFill>
                        <a:effectLst/>
                        <a:latin typeface="Calibri" panose="020F0502020204030204" pitchFamily="34" charset="0"/>
                      </a:endParaRPr>
                    </a:p>
                  </a:txBody>
                  <a:tcPr marL="3054" marR="3054" marT="3054" marB="14661" anchor="ctr"/>
                </a:tc>
                <a:tc>
                  <a:txBody>
                    <a:bodyPr/>
                    <a:lstStyle/>
                    <a:p>
                      <a:pPr algn="ctr" fontAlgn="b"/>
                      <a:r>
                        <a:rPr lang="en-US" sz="900" b="0" u="none" strike="noStrike">
                          <a:solidFill>
                            <a:srgbClr val="000000"/>
                          </a:solidFill>
                          <a:effectLst/>
                        </a:rPr>
                        <a:t>SRC proto-oncogene, non-receptor tyrosine kinase</a:t>
                      </a:r>
                      <a:endParaRPr lang="en-US" sz="900" b="0" i="0" u="none" strike="noStrike">
                        <a:solidFill>
                          <a:srgbClr val="000000"/>
                        </a:solidFill>
                        <a:effectLst/>
                        <a:latin typeface="Calibri" panose="020F0502020204030204" pitchFamily="34" charset="0"/>
                      </a:endParaRPr>
                    </a:p>
                  </a:txBody>
                  <a:tcPr marL="3054" marR="3054" marT="3054" marB="14661" anchor="ctr"/>
                </a:tc>
                <a:extLst>
                  <a:ext uri="{0D108BD9-81ED-4DB2-BD59-A6C34878D82A}">
                    <a16:rowId xmlns:a16="http://schemas.microsoft.com/office/drawing/2014/main" val="1718715912"/>
                  </a:ext>
                </a:extLst>
              </a:tr>
              <a:tr h="131365">
                <a:tc>
                  <a:txBody>
                    <a:bodyPr/>
                    <a:lstStyle/>
                    <a:p>
                      <a:pPr algn="ctr" fontAlgn="b"/>
                      <a:r>
                        <a:rPr lang="en-US" sz="900" b="0" u="none" strike="noStrike">
                          <a:solidFill>
                            <a:srgbClr val="000000"/>
                          </a:solidFill>
                          <a:effectLst/>
                        </a:rPr>
                        <a:t>MAPK14</a:t>
                      </a:r>
                      <a:endParaRPr lang="en-US" sz="900" b="0" i="0" u="none" strike="noStrike">
                        <a:solidFill>
                          <a:srgbClr val="000000"/>
                        </a:solidFill>
                        <a:effectLst/>
                        <a:latin typeface="Calibri" panose="020F0502020204030204" pitchFamily="34" charset="0"/>
                      </a:endParaRPr>
                    </a:p>
                  </a:txBody>
                  <a:tcPr marL="3054" marR="3054" marT="3054" marB="14661" anchor="ctr"/>
                </a:tc>
                <a:tc>
                  <a:txBody>
                    <a:bodyPr/>
                    <a:lstStyle/>
                    <a:p>
                      <a:pPr algn="ctr" fontAlgn="b"/>
                      <a:r>
                        <a:rPr lang="en-US" sz="900" b="0" u="none" strike="noStrike" kern="1200">
                          <a:solidFill>
                            <a:srgbClr val="000000"/>
                          </a:solidFill>
                          <a:effectLst/>
                          <a:latin typeface="+mn-lt"/>
                          <a:ea typeface="+mn-ea"/>
                          <a:cs typeface="+mn-cs"/>
                        </a:rPr>
                        <a:t>9.26</a:t>
                      </a:r>
                      <a:endParaRPr lang="en-US" sz="900" b="0" u="none" strike="noStrike" kern="1200" dirty="0">
                        <a:solidFill>
                          <a:srgbClr val="000000"/>
                        </a:solidFill>
                        <a:effectLst/>
                        <a:latin typeface="+mn-lt"/>
                        <a:ea typeface="+mn-ea"/>
                        <a:cs typeface="+mn-cs"/>
                      </a:endParaRPr>
                    </a:p>
                  </a:txBody>
                  <a:tcPr marL="9525" marR="9525" marT="9525" anchor="ctr"/>
                </a:tc>
                <a:tc>
                  <a:txBody>
                    <a:bodyPr/>
                    <a:lstStyle/>
                    <a:p>
                      <a:pPr algn="ctr" fontAlgn="b"/>
                      <a:r>
                        <a:rPr lang="en-US" sz="900" b="0" u="none" strike="noStrike">
                          <a:solidFill>
                            <a:srgbClr val="000000"/>
                          </a:solidFill>
                          <a:effectLst/>
                        </a:rPr>
                        <a:t>1432</a:t>
                      </a:r>
                      <a:endParaRPr lang="en-US" sz="900" b="0" i="0" u="none" strike="noStrike">
                        <a:solidFill>
                          <a:srgbClr val="000000"/>
                        </a:solidFill>
                        <a:effectLst/>
                        <a:latin typeface="Calibri" panose="020F0502020204030204" pitchFamily="34" charset="0"/>
                      </a:endParaRPr>
                    </a:p>
                  </a:txBody>
                  <a:tcPr marL="3054" marR="3054" marT="3054" marB="14661" anchor="ctr"/>
                </a:tc>
                <a:tc>
                  <a:txBody>
                    <a:bodyPr/>
                    <a:lstStyle/>
                    <a:p>
                      <a:pPr algn="ctr" fontAlgn="b"/>
                      <a:r>
                        <a:rPr lang="en-US" sz="900" b="0" u="none" strike="noStrike">
                          <a:solidFill>
                            <a:srgbClr val="000000"/>
                          </a:solidFill>
                          <a:effectLst/>
                        </a:rPr>
                        <a:t>mitogen-activated protein kinase 14</a:t>
                      </a:r>
                      <a:endParaRPr lang="en-US" sz="900" b="0" i="0" u="none" strike="noStrike">
                        <a:solidFill>
                          <a:srgbClr val="000000"/>
                        </a:solidFill>
                        <a:effectLst/>
                        <a:latin typeface="Calibri" panose="020F0502020204030204" pitchFamily="34" charset="0"/>
                      </a:endParaRPr>
                    </a:p>
                  </a:txBody>
                  <a:tcPr marL="3054" marR="3054" marT="3054" marB="14661" anchor="ctr"/>
                </a:tc>
                <a:extLst>
                  <a:ext uri="{0D108BD9-81ED-4DB2-BD59-A6C34878D82A}">
                    <a16:rowId xmlns:a16="http://schemas.microsoft.com/office/drawing/2014/main" val="548972493"/>
                  </a:ext>
                </a:extLst>
              </a:tr>
              <a:tr h="192048">
                <a:tc>
                  <a:txBody>
                    <a:bodyPr/>
                    <a:lstStyle/>
                    <a:p>
                      <a:pPr algn="ctr" fontAlgn="b"/>
                      <a:r>
                        <a:rPr lang="en-US" sz="900" b="0" u="none" strike="noStrike">
                          <a:solidFill>
                            <a:srgbClr val="000000"/>
                          </a:solidFill>
                          <a:effectLst/>
                        </a:rPr>
                        <a:t>LCK</a:t>
                      </a:r>
                      <a:endParaRPr lang="en-US" sz="900" b="0" i="0" u="none" strike="noStrike">
                        <a:solidFill>
                          <a:srgbClr val="000000"/>
                        </a:solidFill>
                        <a:effectLst/>
                        <a:latin typeface="Calibri" panose="020F0502020204030204" pitchFamily="34" charset="0"/>
                      </a:endParaRPr>
                    </a:p>
                  </a:txBody>
                  <a:tcPr marL="3054" marR="3054" marT="3054" marB="14661" anchor="ctr"/>
                </a:tc>
                <a:tc>
                  <a:txBody>
                    <a:bodyPr/>
                    <a:lstStyle/>
                    <a:p>
                      <a:pPr algn="ctr" fontAlgn="b"/>
                      <a:r>
                        <a:rPr lang="en-US" sz="900" b="0" u="none" strike="noStrike" kern="1200">
                          <a:solidFill>
                            <a:srgbClr val="000000"/>
                          </a:solidFill>
                          <a:effectLst/>
                          <a:latin typeface="+mn-lt"/>
                          <a:ea typeface="+mn-ea"/>
                          <a:cs typeface="+mn-cs"/>
                        </a:rPr>
                        <a:t>8.19</a:t>
                      </a:r>
                      <a:endParaRPr lang="en-US" sz="900" b="0" u="none" strike="noStrike" kern="1200" dirty="0">
                        <a:solidFill>
                          <a:srgbClr val="000000"/>
                        </a:solidFill>
                        <a:effectLst/>
                        <a:latin typeface="+mn-lt"/>
                        <a:ea typeface="+mn-ea"/>
                        <a:cs typeface="+mn-cs"/>
                      </a:endParaRPr>
                    </a:p>
                  </a:txBody>
                  <a:tcPr marL="9525" marR="9525" marT="9525" anchor="ctr"/>
                </a:tc>
                <a:tc>
                  <a:txBody>
                    <a:bodyPr/>
                    <a:lstStyle/>
                    <a:p>
                      <a:pPr algn="ctr" fontAlgn="b"/>
                      <a:r>
                        <a:rPr lang="en-US" sz="900" b="0" u="none" strike="noStrike">
                          <a:solidFill>
                            <a:srgbClr val="000000"/>
                          </a:solidFill>
                          <a:effectLst/>
                        </a:rPr>
                        <a:t>3932</a:t>
                      </a:r>
                      <a:endParaRPr lang="en-US" sz="900" b="0" i="0" u="none" strike="noStrike">
                        <a:solidFill>
                          <a:srgbClr val="000000"/>
                        </a:solidFill>
                        <a:effectLst/>
                        <a:latin typeface="Calibri" panose="020F0502020204030204" pitchFamily="34" charset="0"/>
                      </a:endParaRPr>
                    </a:p>
                  </a:txBody>
                  <a:tcPr marL="3054" marR="3054" marT="3054" marB="14661" anchor="ctr"/>
                </a:tc>
                <a:tc>
                  <a:txBody>
                    <a:bodyPr/>
                    <a:lstStyle/>
                    <a:p>
                      <a:pPr algn="ctr" fontAlgn="b"/>
                      <a:r>
                        <a:rPr lang="en-US" sz="900" b="0" u="none" strike="noStrike">
                          <a:solidFill>
                            <a:srgbClr val="000000"/>
                          </a:solidFill>
                          <a:effectLst/>
                        </a:rPr>
                        <a:t>LCK proto-oncogene, Src family tyrosine kinase</a:t>
                      </a:r>
                      <a:endParaRPr lang="en-US" sz="900" b="0" i="0" u="none" strike="noStrike">
                        <a:solidFill>
                          <a:srgbClr val="000000"/>
                        </a:solidFill>
                        <a:effectLst/>
                        <a:latin typeface="Calibri" panose="020F0502020204030204" pitchFamily="34" charset="0"/>
                      </a:endParaRPr>
                    </a:p>
                  </a:txBody>
                  <a:tcPr marL="3054" marR="3054" marT="3054" marB="14661" anchor="ctr"/>
                </a:tc>
                <a:extLst>
                  <a:ext uri="{0D108BD9-81ED-4DB2-BD59-A6C34878D82A}">
                    <a16:rowId xmlns:a16="http://schemas.microsoft.com/office/drawing/2014/main" val="2951015702"/>
                  </a:ext>
                </a:extLst>
              </a:tr>
              <a:tr h="131365">
                <a:tc>
                  <a:txBody>
                    <a:bodyPr/>
                    <a:lstStyle/>
                    <a:p>
                      <a:pPr algn="ctr" fontAlgn="b"/>
                      <a:r>
                        <a:rPr lang="en-US" sz="900" b="1" u="none" strike="noStrike">
                          <a:solidFill>
                            <a:srgbClr val="FF0000"/>
                          </a:solidFill>
                          <a:effectLst/>
                        </a:rPr>
                        <a:t>SYK</a:t>
                      </a:r>
                      <a:endParaRPr lang="en-US" sz="900" b="1" i="0" u="none" strike="noStrike" dirty="0">
                        <a:solidFill>
                          <a:srgbClr val="FF0000"/>
                        </a:solidFill>
                        <a:effectLst/>
                        <a:latin typeface="Calibri" panose="020F0502020204030204" pitchFamily="34" charset="0"/>
                      </a:endParaRPr>
                    </a:p>
                  </a:txBody>
                  <a:tcPr marL="3054" marR="3054" marT="3054" marB="14661" anchor="ctr"/>
                </a:tc>
                <a:tc>
                  <a:txBody>
                    <a:bodyPr/>
                    <a:lstStyle/>
                    <a:p>
                      <a:pPr algn="ctr" fontAlgn="b"/>
                      <a:r>
                        <a:rPr lang="en-US" sz="900" b="1" u="none" strike="noStrike" kern="1200">
                          <a:solidFill>
                            <a:srgbClr val="FF0000"/>
                          </a:solidFill>
                          <a:effectLst/>
                          <a:latin typeface="+mn-lt"/>
                          <a:ea typeface="+mn-ea"/>
                          <a:cs typeface="+mn-cs"/>
                        </a:rPr>
                        <a:t>7.80</a:t>
                      </a:r>
                      <a:endParaRPr lang="en-US" sz="900" b="1" u="none" strike="noStrike" kern="1200" dirty="0">
                        <a:solidFill>
                          <a:srgbClr val="FF0000"/>
                        </a:solidFill>
                        <a:effectLst/>
                        <a:latin typeface="+mn-lt"/>
                        <a:ea typeface="+mn-ea"/>
                        <a:cs typeface="+mn-cs"/>
                      </a:endParaRPr>
                    </a:p>
                  </a:txBody>
                  <a:tcPr marL="9525" marR="9525" marT="9525" anchor="ctr"/>
                </a:tc>
                <a:tc>
                  <a:txBody>
                    <a:bodyPr/>
                    <a:lstStyle/>
                    <a:p>
                      <a:pPr algn="ctr" fontAlgn="b"/>
                      <a:r>
                        <a:rPr lang="en-US" sz="900" b="1" u="none" strike="noStrike">
                          <a:solidFill>
                            <a:srgbClr val="FF0000"/>
                          </a:solidFill>
                          <a:effectLst/>
                        </a:rPr>
                        <a:t>6850</a:t>
                      </a:r>
                      <a:endParaRPr lang="en-US" sz="900" b="1" i="0" u="none" strike="noStrike" dirty="0">
                        <a:solidFill>
                          <a:srgbClr val="FF0000"/>
                        </a:solidFill>
                        <a:effectLst/>
                        <a:latin typeface="Calibri" panose="020F0502020204030204" pitchFamily="34" charset="0"/>
                      </a:endParaRPr>
                    </a:p>
                  </a:txBody>
                  <a:tcPr marL="3054" marR="3054" marT="3054" marB="14661" anchor="ctr"/>
                </a:tc>
                <a:tc>
                  <a:txBody>
                    <a:bodyPr/>
                    <a:lstStyle/>
                    <a:p>
                      <a:pPr algn="ctr" fontAlgn="b"/>
                      <a:r>
                        <a:rPr lang="en-US" sz="900" b="1" u="none" strike="noStrike">
                          <a:solidFill>
                            <a:srgbClr val="FF0000"/>
                          </a:solidFill>
                          <a:effectLst/>
                        </a:rPr>
                        <a:t>spleen associated tyrosine kinase</a:t>
                      </a:r>
                      <a:endParaRPr lang="en-US" sz="900" b="1" i="0" u="none" strike="noStrike" dirty="0">
                        <a:solidFill>
                          <a:srgbClr val="FF0000"/>
                        </a:solidFill>
                        <a:effectLst/>
                        <a:latin typeface="Calibri" panose="020F0502020204030204" pitchFamily="34" charset="0"/>
                      </a:endParaRPr>
                    </a:p>
                  </a:txBody>
                  <a:tcPr marL="3054" marR="3054" marT="3054" marB="14661" anchor="ctr"/>
                </a:tc>
                <a:extLst>
                  <a:ext uri="{0D108BD9-81ED-4DB2-BD59-A6C34878D82A}">
                    <a16:rowId xmlns:a16="http://schemas.microsoft.com/office/drawing/2014/main" val="214490792"/>
                  </a:ext>
                </a:extLst>
              </a:tr>
              <a:tr h="283072">
                <a:tc>
                  <a:txBody>
                    <a:bodyPr/>
                    <a:lstStyle/>
                    <a:p>
                      <a:pPr algn="ctr" fontAlgn="b"/>
                      <a:r>
                        <a:rPr lang="en-US" sz="900" b="0" u="none" strike="noStrike">
                          <a:solidFill>
                            <a:srgbClr val="000000"/>
                          </a:solidFill>
                          <a:effectLst/>
                        </a:rPr>
                        <a:t>PIK3CA</a:t>
                      </a:r>
                      <a:endParaRPr lang="en-US" sz="900" b="0" i="0" u="none" strike="noStrike">
                        <a:solidFill>
                          <a:srgbClr val="000000"/>
                        </a:solidFill>
                        <a:effectLst/>
                        <a:latin typeface="Calibri" panose="020F0502020204030204" pitchFamily="34" charset="0"/>
                      </a:endParaRPr>
                    </a:p>
                  </a:txBody>
                  <a:tcPr marL="3054" marR="3054" marT="3054" marB="14661" anchor="ctr"/>
                </a:tc>
                <a:tc>
                  <a:txBody>
                    <a:bodyPr/>
                    <a:lstStyle/>
                    <a:p>
                      <a:pPr algn="ctr" fontAlgn="b"/>
                      <a:r>
                        <a:rPr lang="en-US" sz="900" b="0" u="none" strike="noStrike" kern="1200">
                          <a:solidFill>
                            <a:srgbClr val="000000"/>
                          </a:solidFill>
                          <a:effectLst/>
                          <a:latin typeface="+mn-lt"/>
                          <a:ea typeface="+mn-ea"/>
                          <a:cs typeface="+mn-cs"/>
                        </a:rPr>
                        <a:t>7.80</a:t>
                      </a:r>
                      <a:endParaRPr lang="en-US" sz="900" b="0" u="none" strike="noStrike" kern="1200" dirty="0">
                        <a:solidFill>
                          <a:srgbClr val="000000"/>
                        </a:solidFill>
                        <a:effectLst/>
                        <a:latin typeface="+mn-lt"/>
                        <a:ea typeface="+mn-ea"/>
                        <a:cs typeface="+mn-cs"/>
                      </a:endParaRPr>
                    </a:p>
                  </a:txBody>
                  <a:tcPr marL="9525" marR="9525" marT="9525" anchor="ctr"/>
                </a:tc>
                <a:tc>
                  <a:txBody>
                    <a:bodyPr/>
                    <a:lstStyle/>
                    <a:p>
                      <a:pPr algn="ctr" fontAlgn="b"/>
                      <a:r>
                        <a:rPr lang="en-US" sz="900" b="0" u="none" strike="noStrike">
                          <a:solidFill>
                            <a:srgbClr val="000000"/>
                          </a:solidFill>
                          <a:effectLst/>
                        </a:rPr>
                        <a:t>5290</a:t>
                      </a:r>
                      <a:endParaRPr lang="en-US" sz="900" b="0" i="0" u="none" strike="noStrike" dirty="0">
                        <a:solidFill>
                          <a:srgbClr val="000000"/>
                        </a:solidFill>
                        <a:effectLst/>
                        <a:latin typeface="Calibri" panose="020F0502020204030204" pitchFamily="34" charset="0"/>
                      </a:endParaRPr>
                    </a:p>
                  </a:txBody>
                  <a:tcPr marL="3054" marR="3054" marT="3054" marB="14661" anchor="ctr"/>
                </a:tc>
                <a:tc>
                  <a:txBody>
                    <a:bodyPr/>
                    <a:lstStyle/>
                    <a:p>
                      <a:pPr algn="ctr" fontAlgn="b"/>
                      <a:r>
                        <a:rPr lang="en-US" sz="900" b="0" u="none" strike="noStrike">
                          <a:solidFill>
                            <a:srgbClr val="000000"/>
                          </a:solidFill>
                          <a:effectLst/>
                        </a:rPr>
                        <a:t>phosphatidylinositol-4,5-bisphosphate 3-kinase catalytic subunit alpha</a:t>
                      </a:r>
                      <a:endParaRPr lang="en-US" sz="900" b="0" i="0" u="none" strike="noStrike" dirty="0">
                        <a:solidFill>
                          <a:srgbClr val="000000"/>
                        </a:solidFill>
                        <a:effectLst/>
                        <a:latin typeface="Calibri" panose="020F0502020204030204" pitchFamily="34" charset="0"/>
                      </a:endParaRPr>
                    </a:p>
                  </a:txBody>
                  <a:tcPr marL="3054" marR="3054" marT="3054" marB="14661" anchor="ctr"/>
                </a:tc>
                <a:extLst>
                  <a:ext uri="{0D108BD9-81ED-4DB2-BD59-A6C34878D82A}">
                    <a16:rowId xmlns:a16="http://schemas.microsoft.com/office/drawing/2014/main" val="3842810793"/>
                  </a:ext>
                </a:extLst>
              </a:tr>
              <a:tr h="161706">
                <a:tc>
                  <a:txBody>
                    <a:bodyPr/>
                    <a:lstStyle/>
                    <a:p>
                      <a:pPr algn="ctr" fontAlgn="b"/>
                      <a:r>
                        <a:rPr lang="en-US" sz="900" b="0" u="none" strike="noStrike">
                          <a:solidFill>
                            <a:srgbClr val="000000"/>
                          </a:solidFill>
                          <a:effectLst/>
                        </a:rPr>
                        <a:t>PIK3R1</a:t>
                      </a:r>
                      <a:endParaRPr lang="en-US" sz="900" b="0" i="0" u="none" strike="noStrike">
                        <a:solidFill>
                          <a:srgbClr val="000000"/>
                        </a:solidFill>
                        <a:effectLst/>
                        <a:latin typeface="Calibri" panose="020F0502020204030204" pitchFamily="34" charset="0"/>
                      </a:endParaRPr>
                    </a:p>
                  </a:txBody>
                  <a:tcPr marL="3054" marR="3054" marT="3054" marB="14661" anchor="ctr"/>
                </a:tc>
                <a:tc>
                  <a:txBody>
                    <a:bodyPr/>
                    <a:lstStyle/>
                    <a:p>
                      <a:pPr algn="ctr" fontAlgn="b"/>
                      <a:r>
                        <a:rPr lang="en-US" sz="900" b="0" u="none" strike="noStrike" kern="1200">
                          <a:solidFill>
                            <a:srgbClr val="000000"/>
                          </a:solidFill>
                          <a:effectLst/>
                          <a:latin typeface="+mn-lt"/>
                          <a:ea typeface="+mn-ea"/>
                          <a:cs typeface="+mn-cs"/>
                        </a:rPr>
                        <a:t>6.67</a:t>
                      </a:r>
                      <a:endParaRPr lang="en-US" sz="900" b="0" u="none" strike="noStrike" kern="1200" dirty="0">
                        <a:solidFill>
                          <a:srgbClr val="000000"/>
                        </a:solidFill>
                        <a:effectLst/>
                        <a:latin typeface="+mn-lt"/>
                        <a:ea typeface="+mn-ea"/>
                        <a:cs typeface="+mn-cs"/>
                      </a:endParaRPr>
                    </a:p>
                  </a:txBody>
                  <a:tcPr marL="9525" marR="9525" marT="9525" anchor="ctr"/>
                </a:tc>
                <a:tc>
                  <a:txBody>
                    <a:bodyPr/>
                    <a:lstStyle/>
                    <a:p>
                      <a:pPr algn="ctr" fontAlgn="b"/>
                      <a:r>
                        <a:rPr lang="en-US" sz="900" b="0" u="none" strike="noStrike">
                          <a:solidFill>
                            <a:srgbClr val="000000"/>
                          </a:solidFill>
                          <a:effectLst/>
                        </a:rPr>
                        <a:t>5295</a:t>
                      </a:r>
                      <a:endParaRPr lang="en-US" sz="900" b="0" i="0" u="none" strike="noStrike">
                        <a:solidFill>
                          <a:srgbClr val="000000"/>
                        </a:solidFill>
                        <a:effectLst/>
                        <a:latin typeface="Calibri" panose="020F0502020204030204" pitchFamily="34" charset="0"/>
                      </a:endParaRPr>
                    </a:p>
                  </a:txBody>
                  <a:tcPr marL="3054" marR="3054" marT="3054" marB="14661" anchor="ctr"/>
                </a:tc>
                <a:tc>
                  <a:txBody>
                    <a:bodyPr/>
                    <a:lstStyle/>
                    <a:p>
                      <a:pPr algn="ctr" fontAlgn="b"/>
                      <a:r>
                        <a:rPr lang="en-US" sz="900" b="0" u="none" strike="noStrike">
                          <a:solidFill>
                            <a:srgbClr val="000000"/>
                          </a:solidFill>
                          <a:effectLst/>
                        </a:rPr>
                        <a:t>phosphoinositide-3-kinase regulatory subunit 1</a:t>
                      </a:r>
                      <a:endParaRPr lang="en-US" sz="900" b="0" i="0" u="none" strike="noStrike">
                        <a:solidFill>
                          <a:srgbClr val="000000"/>
                        </a:solidFill>
                        <a:effectLst/>
                        <a:latin typeface="Calibri" panose="020F0502020204030204" pitchFamily="34" charset="0"/>
                      </a:endParaRPr>
                    </a:p>
                  </a:txBody>
                  <a:tcPr marL="3054" marR="3054" marT="3054" marB="14661" anchor="ctr"/>
                </a:tc>
                <a:extLst>
                  <a:ext uri="{0D108BD9-81ED-4DB2-BD59-A6C34878D82A}">
                    <a16:rowId xmlns:a16="http://schemas.microsoft.com/office/drawing/2014/main" val="3746224512"/>
                  </a:ext>
                </a:extLst>
              </a:tr>
              <a:tr h="222389">
                <a:tc>
                  <a:txBody>
                    <a:bodyPr/>
                    <a:lstStyle/>
                    <a:p>
                      <a:pPr algn="ctr" fontAlgn="b"/>
                      <a:r>
                        <a:rPr lang="en-US" sz="900" b="1" u="none" strike="noStrike" dirty="0">
                          <a:solidFill>
                            <a:srgbClr val="FF0000"/>
                          </a:solidFill>
                          <a:effectLst/>
                        </a:rPr>
                        <a:t>IKBKB</a:t>
                      </a:r>
                      <a:endParaRPr lang="en-US" sz="900" b="1" i="0" u="none" strike="noStrike" dirty="0">
                        <a:solidFill>
                          <a:srgbClr val="FF0000"/>
                        </a:solidFill>
                        <a:effectLst/>
                        <a:latin typeface="Calibri" panose="020F0502020204030204" pitchFamily="34" charset="0"/>
                      </a:endParaRPr>
                    </a:p>
                  </a:txBody>
                  <a:tcPr marL="3054" marR="3054" marT="3054" marB="14661" anchor="ctr"/>
                </a:tc>
                <a:tc>
                  <a:txBody>
                    <a:bodyPr/>
                    <a:lstStyle/>
                    <a:p>
                      <a:pPr algn="ctr" fontAlgn="b"/>
                      <a:r>
                        <a:rPr lang="en-US" sz="900" b="1" u="none" strike="noStrike" kern="1200" dirty="0">
                          <a:solidFill>
                            <a:srgbClr val="FF0000"/>
                          </a:solidFill>
                          <a:effectLst/>
                          <a:latin typeface="+mn-lt"/>
                          <a:ea typeface="+mn-ea"/>
                          <a:cs typeface="+mn-cs"/>
                        </a:rPr>
                        <a:t>6.66</a:t>
                      </a:r>
                    </a:p>
                  </a:txBody>
                  <a:tcPr marL="9525" marR="9525" marT="9525" anchor="ctr"/>
                </a:tc>
                <a:tc>
                  <a:txBody>
                    <a:bodyPr/>
                    <a:lstStyle/>
                    <a:p>
                      <a:pPr algn="ctr" fontAlgn="b"/>
                      <a:r>
                        <a:rPr lang="en-US" sz="900" b="1" u="none" strike="noStrike" dirty="0">
                          <a:solidFill>
                            <a:srgbClr val="FF0000"/>
                          </a:solidFill>
                          <a:effectLst/>
                        </a:rPr>
                        <a:t>3551</a:t>
                      </a:r>
                      <a:endParaRPr lang="en-US" sz="900" b="1" i="0" u="none" strike="noStrike" dirty="0">
                        <a:solidFill>
                          <a:srgbClr val="FF0000"/>
                        </a:solidFill>
                        <a:effectLst/>
                        <a:latin typeface="Calibri" panose="020F0502020204030204" pitchFamily="34" charset="0"/>
                      </a:endParaRPr>
                    </a:p>
                  </a:txBody>
                  <a:tcPr marL="3054" marR="3054" marT="3054" marB="14661" anchor="ctr"/>
                </a:tc>
                <a:tc>
                  <a:txBody>
                    <a:bodyPr/>
                    <a:lstStyle/>
                    <a:p>
                      <a:pPr algn="ctr" fontAlgn="b"/>
                      <a:r>
                        <a:rPr lang="en-US" sz="900" b="1" u="none" strike="noStrike" dirty="0">
                          <a:solidFill>
                            <a:srgbClr val="FF0000"/>
                          </a:solidFill>
                          <a:effectLst/>
                        </a:rPr>
                        <a:t>inhibitor of nuclear factor kappa B kinase subunit beta</a:t>
                      </a:r>
                      <a:endParaRPr lang="en-US" sz="900" b="1" i="0" u="none" strike="noStrike" dirty="0">
                        <a:solidFill>
                          <a:srgbClr val="FF0000"/>
                        </a:solidFill>
                        <a:effectLst/>
                        <a:latin typeface="Calibri" panose="020F0502020204030204" pitchFamily="34" charset="0"/>
                      </a:endParaRPr>
                    </a:p>
                  </a:txBody>
                  <a:tcPr marL="3054" marR="3054" marT="3054" marB="14661" anchor="ctr"/>
                </a:tc>
                <a:extLst>
                  <a:ext uri="{0D108BD9-81ED-4DB2-BD59-A6C34878D82A}">
                    <a16:rowId xmlns:a16="http://schemas.microsoft.com/office/drawing/2014/main" val="924783225"/>
                  </a:ext>
                </a:extLst>
              </a:tr>
              <a:tr h="161706">
                <a:tc>
                  <a:txBody>
                    <a:bodyPr/>
                    <a:lstStyle/>
                    <a:p>
                      <a:pPr algn="ctr" fontAlgn="b"/>
                      <a:r>
                        <a:rPr lang="en-US" sz="900" b="0" u="none" strike="noStrike">
                          <a:solidFill>
                            <a:srgbClr val="000000"/>
                          </a:solidFill>
                          <a:effectLst/>
                        </a:rPr>
                        <a:t>BCL3</a:t>
                      </a:r>
                      <a:endParaRPr lang="en-US" sz="900" b="0" i="0" u="none" strike="noStrike">
                        <a:solidFill>
                          <a:srgbClr val="000000"/>
                        </a:solidFill>
                        <a:effectLst/>
                        <a:latin typeface="Calibri" panose="020F0502020204030204" pitchFamily="34" charset="0"/>
                      </a:endParaRPr>
                    </a:p>
                  </a:txBody>
                  <a:tcPr marL="3054" marR="3054" marT="3054" marB="14661" anchor="ctr"/>
                </a:tc>
                <a:tc>
                  <a:txBody>
                    <a:bodyPr/>
                    <a:lstStyle/>
                    <a:p>
                      <a:pPr algn="ctr" fontAlgn="b"/>
                      <a:r>
                        <a:rPr lang="en-US" sz="900" b="0" u="none" strike="noStrike" kern="1200">
                          <a:solidFill>
                            <a:srgbClr val="000000"/>
                          </a:solidFill>
                          <a:effectLst/>
                          <a:latin typeface="+mn-lt"/>
                          <a:ea typeface="+mn-ea"/>
                          <a:cs typeface="+mn-cs"/>
                        </a:rPr>
                        <a:t>5.24</a:t>
                      </a:r>
                      <a:endParaRPr lang="en-US" sz="900" b="0" u="none" strike="noStrike" kern="1200" dirty="0">
                        <a:solidFill>
                          <a:srgbClr val="000000"/>
                        </a:solidFill>
                        <a:effectLst/>
                        <a:latin typeface="+mn-lt"/>
                        <a:ea typeface="+mn-ea"/>
                        <a:cs typeface="+mn-cs"/>
                      </a:endParaRPr>
                    </a:p>
                  </a:txBody>
                  <a:tcPr marL="9525" marR="9525" marT="9525" anchor="ctr"/>
                </a:tc>
                <a:tc>
                  <a:txBody>
                    <a:bodyPr/>
                    <a:lstStyle/>
                    <a:p>
                      <a:pPr algn="ctr" fontAlgn="b"/>
                      <a:r>
                        <a:rPr lang="en-US" sz="900" b="0" u="none" strike="noStrike">
                          <a:solidFill>
                            <a:srgbClr val="000000"/>
                          </a:solidFill>
                          <a:effectLst/>
                        </a:rPr>
                        <a:t>602</a:t>
                      </a:r>
                      <a:endParaRPr lang="en-US" sz="900" b="0" i="0" u="none" strike="noStrike">
                        <a:solidFill>
                          <a:srgbClr val="000000"/>
                        </a:solidFill>
                        <a:effectLst/>
                        <a:latin typeface="Calibri" panose="020F0502020204030204" pitchFamily="34" charset="0"/>
                      </a:endParaRPr>
                    </a:p>
                  </a:txBody>
                  <a:tcPr marL="3054" marR="3054" marT="3054" marB="14661" anchor="ctr"/>
                </a:tc>
                <a:tc>
                  <a:txBody>
                    <a:bodyPr/>
                    <a:lstStyle/>
                    <a:p>
                      <a:pPr algn="ctr" fontAlgn="b"/>
                      <a:r>
                        <a:rPr lang="en-US" sz="900" b="0" u="none" strike="noStrike">
                          <a:solidFill>
                            <a:srgbClr val="000000"/>
                          </a:solidFill>
                          <a:effectLst/>
                        </a:rPr>
                        <a:t>BCL3 transcription coactivator</a:t>
                      </a:r>
                      <a:endParaRPr lang="en-US" sz="900" b="0" i="0" u="none" strike="noStrike">
                        <a:solidFill>
                          <a:srgbClr val="000000"/>
                        </a:solidFill>
                        <a:effectLst/>
                        <a:latin typeface="Calibri" panose="020F0502020204030204" pitchFamily="34" charset="0"/>
                      </a:endParaRPr>
                    </a:p>
                  </a:txBody>
                  <a:tcPr marL="3054" marR="3054" marT="3054" marB="14661" anchor="ctr"/>
                </a:tc>
                <a:extLst>
                  <a:ext uri="{0D108BD9-81ED-4DB2-BD59-A6C34878D82A}">
                    <a16:rowId xmlns:a16="http://schemas.microsoft.com/office/drawing/2014/main" val="2912624953"/>
                  </a:ext>
                </a:extLst>
              </a:tr>
              <a:tr h="252731">
                <a:tc>
                  <a:txBody>
                    <a:bodyPr/>
                    <a:lstStyle/>
                    <a:p>
                      <a:pPr algn="ctr" fontAlgn="b"/>
                      <a:r>
                        <a:rPr lang="en-US" sz="900" b="0" u="none" strike="noStrike">
                          <a:solidFill>
                            <a:srgbClr val="000000"/>
                          </a:solidFill>
                          <a:effectLst/>
                        </a:rPr>
                        <a:t>BTRC</a:t>
                      </a:r>
                      <a:endParaRPr lang="en-US" sz="900" b="0" i="0" u="none" strike="noStrike">
                        <a:solidFill>
                          <a:srgbClr val="000000"/>
                        </a:solidFill>
                        <a:effectLst/>
                        <a:latin typeface="Calibri" panose="020F0502020204030204" pitchFamily="34" charset="0"/>
                      </a:endParaRPr>
                    </a:p>
                  </a:txBody>
                  <a:tcPr marL="3054" marR="3054" marT="3054" marB="14661" anchor="ctr"/>
                </a:tc>
                <a:tc>
                  <a:txBody>
                    <a:bodyPr/>
                    <a:lstStyle/>
                    <a:p>
                      <a:pPr algn="ctr" fontAlgn="b"/>
                      <a:r>
                        <a:rPr lang="en-US" sz="900" b="0" u="none" strike="noStrike" kern="1200">
                          <a:solidFill>
                            <a:srgbClr val="000000"/>
                          </a:solidFill>
                          <a:effectLst/>
                          <a:latin typeface="+mn-lt"/>
                          <a:ea typeface="+mn-ea"/>
                          <a:cs typeface="+mn-cs"/>
                        </a:rPr>
                        <a:t>4.91</a:t>
                      </a:r>
                      <a:endParaRPr lang="en-US" sz="900" b="0" u="none" strike="noStrike" kern="1200" dirty="0">
                        <a:solidFill>
                          <a:srgbClr val="000000"/>
                        </a:solidFill>
                        <a:effectLst/>
                        <a:latin typeface="+mn-lt"/>
                        <a:ea typeface="+mn-ea"/>
                        <a:cs typeface="+mn-cs"/>
                      </a:endParaRPr>
                    </a:p>
                  </a:txBody>
                  <a:tcPr marL="9525" marR="9525" marT="9525" anchor="ctr"/>
                </a:tc>
                <a:tc>
                  <a:txBody>
                    <a:bodyPr/>
                    <a:lstStyle/>
                    <a:p>
                      <a:pPr algn="ctr" fontAlgn="b"/>
                      <a:r>
                        <a:rPr lang="en-US" sz="900" b="0" u="none" strike="noStrike">
                          <a:solidFill>
                            <a:srgbClr val="000000"/>
                          </a:solidFill>
                          <a:effectLst/>
                        </a:rPr>
                        <a:t>8945</a:t>
                      </a:r>
                      <a:endParaRPr lang="en-US" sz="900" b="0" i="0" u="none" strike="noStrike">
                        <a:solidFill>
                          <a:srgbClr val="000000"/>
                        </a:solidFill>
                        <a:effectLst/>
                        <a:latin typeface="Calibri" panose="020F0502020204030204" pitchFamily="34" charset="0"/>
                      </a:endParaRPr>
                    </a:p>
                  </a:txBody>
                  <a:tcPr marL="3054" marR="3054" marT="3054" marB="14661" anchor="ctr"/>
                </a:tc>
                <a:tc>
                  <a:txBody>
                    <a:bodyPr/>
                    <a:lstStyle/>
                    <a:p>
                      <a:pPr algn="ctr" fontAlgn="b"/>
                      <a:r>
                        <a:rPr lang="en-US" sz="900" b="0" u="none" strike="noStrike">
                          <a:solidFill>
                            <a:srgbClr val="000000"/>
                          </a:solidFill>
                          <a:effectLst/>
                        </a:rPr>
                        <a:t>beta-transducin repeat containing E3 ubiquitin protein ligase</a:t>
                      </a:r>
                      <a:endParaRPr lang="en-US" sz="900" b="0" i="0" u="none" strike="noStrike">
                        <a:solidFill>
                          <a:srgbClr val="000000"/>
                        </a:solidFill>
                        <a:effectLst/>
                        <a:latin typeface="Calibri" panose="020F0502020204030204" pitchFamily="34" charset="0"/>
                      </a:endParaRPr>
                    </a:p>
                  </a:txBody>
                  <a:tcPr marL="3054" marR="3054" marT="3054" marB="14661" anchor="ctr"/>
                </a:tc>
                <a:extLst>
                  <a:ext uri="{0D108BD9-81ED-4DB2-BD59-A6C34878D82A}">
                    <a16:rowId xmlns:a16="http://schemas.microsoft.com/office/drawing/2014/main" val="4123185249"/>
                  </a:ext>
                </a:extLst>
              </a:tr>
              <a:tr h="161706">
                <a:tc>
                  <a:txBody>
                    <a:bodyPr/>
                    <a:lstStyle/>
                    <a:p>
                      <a:pPr algn="ctr" fontAlgn="b"/>
                      <a:r>
                        <a:rPr lang="en-US" sz="900" b="0" u="none" strike="noStrike">
                          <a:solidFill>
                            <a:srgbClr val="000000"/>
                          </a:solidFill>
                          <a:effectLst/>
                        </a:rPr>
                        <a:t>REL</a:t>
                      </a:r>
                      <a:endParaRPr lang="en-US" sz="900" b="0" i="0" u="none" strike="noStrike">
                        <a:solidFill>
                          <a:srgbClr val="000000"/>
                        </a:solidFill>
                        <a:effectLst/>
                        <a:latin typeface="Calibri" panose="020F0502020204030204" pitchFamily="34" charset="0"/>
                      </a:endParaRPr>
                    </a:p>
                  </a:txBody>
                  <a:tcPr marL="3054" marR="3054" marT="3054" marB="14661" anchor="ctr"/>
                </a:tc>
                <a:tc>
                  <a:txBody>
                    <a:bodyPr/>
                    <a:lstStyle/>
                    <a:p>
                      <a:pPr algn="ctr" fontAlgn="b"/>
                      <a:r>
                        <a:rPr lang="en-US" sz="900" b="0" u="none" strike="noStrike" kern="1200">
                          <a:solidFill>
                            <a:srgbClr val="000000"/>
                          </a:solidFill>
                          <a:effectLst/>
                          <a:latin typeface="+mn-lt"/>
                          <a:ea typeface="+mn-ea"/>
                          <a:cs typeface="+mn-cs"/>
                        </a:rPr>
                        <a:t>4.71</a:t>
                      </a:r>
                      <a:endParaRPr lang="en-US" sz="900" b="0" u="none" strike="noStrike" kern="1200" dirty="0">
                        <a:solidFill>
                          <a:srgbClr val="000000"/>
                        </a:solidFill>
                        <a:effectLst/>
                        <a:latin typeface="+mn-lt"/>
                        <a:ea typeface="+mn-ea"/>
                        <a:cs typeface="+mn-cs"/>
                      </a:endParaRPr>
                    </a:p>
                  </a:txBody>
                  <a:tcPr marL="9525" marR="9525" marT="9525" anchor="ctr"/>
                </a:tc>
                <a:tc>
                  <a:txBody>
                    <a:bodyPr/>
                    <a:lstStyle/>
                    <a:p>
                      <a:pPr algn="ctr" fontAlgn="b"/>
                      <a:r>
                        <a:rPr lang="en-US" sz="900" b="0" u="none" strike="noStrike">
                          <a:solidFill>
                            <a:srgbClr val="000000"/>
                          </a:solidFill>
                          <a:effectLst/>
                        </a:rPr>
                        <a:t>5966</a:t>
                      </a:r>
                      <a:endParaRPr lang="en-US" sz="900" b="0" i="0" u="none" strike="noStrike">
                        <a:solidFill>
                          <a:srgbClr val="000000"/>
                        </a:solidFill>
                        <a:effectLst/>
                        <a:latin typeface="Calibri" panose="020F0502020204030204" pitchFamily="34" charset="0"/>
                      </a:endParaRPr>
                    </a:p>
                  </a:txBody>
                  <a:tcPr marL="3054" marR="3054" marT="3054" marB="14661" anchor="ctr"/>
                </a:tc>
                <a:tc>
                  <a:txBody>
                    <a:bodyPr/>
                    <a:lstStyle/>
                    <a:p>
                      <a:pPr algn="ctr" fontAlgn="b"/>
                      <a:r>
                        <a:rPr lang="en-US" sz="900" b="0" u="none" strike="noStrike">
                          <a:solidFill>
                            <a:srgbClr val="000000"/>
                          </a:solidFill>
                          <a:effectLst/>
                        </a:rPr>
                        <a:t>REL proto-oncogene, NF-kB subunit</a:t>
                      </a:r>
                      <a:endParaRPr lang="en-US" sz="900" b="0" i="0" u="none" strike="noStrike">
                        <a:solidFill>
                          <a:srgbClr val="000000"/>
                        </a:solidFill>
                        <a:effectLst/>
                        <a:latin typeface="Calibri" panose="020F0502020204030204" pitchFamily="34" charset="0"/>
                      </a:endParaRPr>
                    </a:p>
                  </a:txBody>
                  <a:tcPr marL="3054" marR="3054" marT="3054" marB="14661" anchor="ctr"/>
                </a:tc>
                <a:extLst>
                  <a:ext uri="{0D108BD9-81ED-4DB2-BD59-A6C34878D82A}">
                    <a16:rowId xmlns:a16="http://schemas.microsoft.com/office/drawing/2014/main" val="633464800"/>
                  </a:ext>
                </a:extLst>
              </a:tr>
              <a:tr h="0">
                <a:tc>
                  <a:txBody>
                    <a:bodyPr/>
                    <a:lstStyle/>
                    <a:p>
                      <a:pPr algn="ctr" fontAlgn="b"/>
                      <a:r>
                        <a:rPr lang="en-US" sz="900" b="0" u="none" strike="noStrike">
                          <a:solidFill>
                            <a:srgbClr val="000000"/>
                          </a:solidFill>
                          <a:effectLst/>
                        </a:rPr>
                        <a:t>ARRB2</a:t>
                      </a:r>
                      <a:endParaRPr lang="en-US" sz="900" b="0" i="0" u="none" strike="noStrike">
                        <a:solidFill>
                          <a:srgbClr val="000000"/>
                        </a:solidFill>
                        <a:effectLst/>
                        <a:latin typeface="Calibri" panose="020F0502020204030204" pitchFamily="34" charset="0"/>
                      </a:endParaRPr>
                    </a:p>
                  </a:txBody>
                  <a:tcPr marL="3054" marR="3054" marT="3054" marB="14661" anchor="ctr"/>
                </a:tc>
                <a:tc>
                  <a:txBody>
                    <a:bodyPr/>
                    <a:lstStyle/>
                    <a:p>
                      <a:pPr algn="ctr" fontAlgn="b"/>
                      <a:r>
                        <a:rPr lang="en-US" sz="900" b="0" u="none" strike="noStrike" kern="1200">
                          <a:solidFill>
                            <a:srgbClr val="000000"/>
                          </a:solidFill>
                          <a:effectLst/>
                          <a:latin typeface="+mn-lt"/>
                          <a:ea typeface="+mn-ea"/>
                          <a:cs typeface="+mn-cs"/>
                        </a:rPr>
                        <a:t>4.53</a:t>
                      </a:r>
                      <a:endParaRPr lang="en-US" sz="900" b="0" u="none" strike="noStrike" kern="1200" dirty="0">
                        <a:solidFill>
                          <a:srgbClr val="000000"/>
                        </a:solidFill>
                        <a:effectLst/>
                        <a:latin typeface="+mn-lt"/>
                        <a:ea typeface="+mn-ea"/>
                        <a:cs typeface="+mn-cs"/>
                      </a:endParaRPr>
                    </a:p>
                  </a:txBody>
                  <a:tcPr marL="9525" marR="9525" marT="9525" anchor="ctr"/>
                </a:tc>
                <a:tc>
                  <a:txBody>
                    <a:bodyPr/>
                    <a:lstStyle/>
                    <a:p>
                      <a:pPr algn="ctr" fontAlgn="b"/>
                      <a:r>
                        <a:rPr lang="en-US" sz="900" b="0" u="none" strike="noStrike">
                          <a:solidFill>
                            <a:srgbClr val="000000"/>
                          </a:solidFill>
                          <a:effectLst/>
                        </a:rPr>
                        <a:t>409</a:t>
                      </a:r>
                      <a:endParaRPr lang="en-US" sz="900" b="0" i="0" u="none" strike="noStrike">
                        <a:solidFill>
                          <a:srgbClr val="000000"/>
                        </a:solidFill>
                        <a:effectLst/>
                        <a:latin typeface="Calibri" panose="020F0502020204030204" pitchFamily="34" charset="0"/>
                      </a:endParaRPr>
                    </a:p>
                  </a:txBody>
                  <a:tcPr marL="3054" marR="3054" marT="3054" marB="14661" anchor="ctr"/>
                </a:tc>
                <a:tc>
                  <a:txBody>
                    <a:bodyPr/>
                    <a:lstStyle/>
                    <a:p>
                      <a:pPr algn="ctr" fontAlgn="b"/>
                      <a:r>
                        <a:rPr lang="en-US" sz="900" b="0" u="none" strike="noStrike" dirty="0" err="1">
                          <a:solidFill>
                            <a:srgbClr val="000000"/>
                          </a:solidFill>
                          <a:effectLst/>
                        </a:rPr>
                        <a:t>arrestin</a:t>
                      </a:r>
                      <a:r>
                        <a:rPr lang="en-US" sz="900" b="0" u="none" strike="noStrike" dirty="0">
                          <a:solidFill>
                            <a:srgbClr val="000000"/>
                          </a:solidFill>
                          <a:effectLst/>
                        </a:rPr>
                        <a:t> beta 2</a:t>
                      </a:r>
                      <a:endParaRPr lang="en-US" sz="900" b="0" i="0" u="none" strike="noStrike" dirty="0">
                        <a:solidFill>
                          <a:srgbClr val="000000"/>
                        </a:solidFill>
                        <a:effectLst/>
                        <a:latin typeface="Calibri" panose="020F0502020204030204" pitchFamily="34" charset="0"/>
                      </a:endParaRPr>
                    </a:p>
                  </a:txBody>
                  <a:tcPr marL="3054" marR="3054" marT="3054" marB="14661" anchor="ctr"/>
                </a:tc>
                <a:extLst>
                  <a:ext uri="{0D108BD9-81ED-4DB2-BD59-A6C34878D82A}">
                    <a16:rowId xmlns:a16="http://schemas.microsoft.com/office/drawing/2014/main" val="804672479"/>
                  </a:ext>
                </a:extLst>
              </a:tr>
            </a:tbl>
          </a:graphicData>
        </a:graphic>
      </p:graphicFrame>
      <p:sp>
        <p:nvSpPr>
          <p:cNvPr id="12" name="TextBox 11">
            <a:extLst>
              <a:ext uri="{FF2B5EF4-FFF2-40B4-BE49-F238E27FC236}">
                <a16:creationId xmlns:a16="http://schemas.microsoft.com/office/drawing/2014/main" id="{EC562B2B-E6F9-4D04-B105-FEE61AD7F57B}"/>
              </a:ext>
            </a:extLst>
          </p:cNvPr>
          <p:cNvSpPr txBox="1"/>
          <p:nvPr/>
        </p:nvSpPr>
        <p:spPr>
          <a:xfrm>
            <a:off x="1254085" y="1884004"/>
            <a:ext cx="4575865" cy="369332"/>
          </a:xfrm>
          <a:prstGeom prst="rect">
            <a:avLst/>
          </a:prstGeom>
          <a:noFill/>
        </p:spPr>
        <p:txBody>
          <a:bodyPr wrap="square">
            <a:spAutoFit/>
          </a:bodyPr>
          <a:lstStyle/>
          <a:p>
            <a:r>
              <a:rPr lang="en-US" dirty="0"/>
              <a:t>R</a:t>
            </a:r>
            <a:r>
              <a:rPr lang="en-US" sz="1800" dirty="0"/>
              <a:t>anked genes in “Atypical NF-</a:t>
            </a:r>
            <a:r>
              <a:rPr lang="en-US" sz="1800" dirty="0" err="1"/>
              <a:t>kappaB</a:t>
            </a:r>
            <a:r>
              <a:rPr lang="en-US" sz="1800" dirty="0"/>
              <a:t> pathway”</a:t>
            </a:r>
            <a:endParaRPr lang="en-US" dirty="0"/>
          </a:p>
        </p:txBody>
      </p:sp>
      <p:grpSp>
        <p:nvGrpSpPr>
          <p:cNvPr id="39" name="Group 38">
            <a:extLst>
              <a:ext uri="{FF2B5EF4-FFF2-40B4-BE49-F238E27FC236}">
                <a16:creationId xmlns:a16="http://schemas.microsoft.com/office/drawing/2014/main" id="{93CEE6F7-3DB6-4840-842D-DC6CE543F438}"/>
              </a:ext>
            </a:extLst>
          </p:cNvPr>
          <p:cNvGrpSpPr/>
          <p:nvPr/>
        </p:nvGrpSpPr>
        <p:grpSpPr>
          <a:xfrm>
            <a:off x="6176509" y="1699481"/>
            <a:ext cx="5920738" cy="5144581"/>
            <a:chOff x="6176509" y="1699481"/>
            <a:chExt cx="5920738" cy="5144581"/>
          </a:xfrm>
        </p:grpSpPr>
        <p:pic>
          <p:nvPicPr>
            <p:cNvPr id="22" name="Picture 21">
              <a:extLst>
                <a:ext uri="{FF2B5EF4-FFF2-40B4-BE49-F238E27FC236}">
                  <a16:creationId xmlns:a16="http://schemas.microsoft.com/office/drawing/2014/main" id="{74816DF9-6FF1-4770-BECA-247C862F8A22}"/>
                </a:ext>
              </a:extLst>
            </p:cNvPr>
            <p:cNvPicPr>
              <a:picLocks noChangeAspect="1"/>
            </p:cNvPicPr>
            <p:nvPr/>
          </p:nvPicPr>
          <p:blipFill>
            <a:blip r:embed="rId6"/>
            <a:stretch>
              <a:fillRect/>
            </a:stretch>
          </p:blipFill>
          <p:spPr>
            <a:xfrm>
              <a:off x="6176509" y="2101837"/>
              <a:ext cx="1987336" cy="1879217"/>
            </a:xfrm>
            <a:prstGeom prst="rect">
              <a:avLst/>
            </a:prstGeom>
          </p:spPr>
        </p:pic>
        <p:pic>
          <p:nvPicPr>
            <p:cNvPr id="24" name="Picture 23">
              <a:extLst>
                <a:ext uri="{FF2B5EF4-FFF2-40B4-BE49-F238E27FC236}">
                  <a16:creationId xmlns:a16="http://schemas.microsoft.com/office/drawing/2014/main" id="{E22BC1DA-5DD8-43B1-B8B3-777D59E9EAC5}"/>
                </a:ext>
              </a:extLst>
            </p:cNvPr>
            <p:cNvPicPr>
              <a:picLocks noChangeAspect="1"/>
            </p:cNvPicPr>
            <p:nvPr/>
          </p:nvPicPr>
          <p:blipFill>
            <a:blip r:embed="rId7"/>
            <a:stretch>
              <a:fillRect/>
            </a:stretch>
          </p:blipFill>
          <p:spPr>
            <a:xfrm>
              <a:off x="8243262" y="2123679"/>
              <a:ext cx="1987336" cy="1857375"/>
            </a:xfrm>
            <a:prstGeom prst="rect">
              <a:avLst/>
            </a:prstGeom>
          </p:spPr>
        </p:pic>
        <p:pic>
          <p:nvPicPr>
            <p:cNvPr id="26" name="Picture 25">
              <a:extLst>
                <a:ext uri="{FF2B5EF4-FFF2-40B4-BE49-F238E27FC236}">
                  <a16:creationId xmlns:a16="http://schemas.microsoft.com/office/drawing/2014/main" id="{6FC5C8CF-9F7B-4A52-A590-C252D97BB5F6}"/>
                </a:ext>
              </a:extLst>
            </p:cNvPr>
            <p:cNvPicPr>
              <a:picLocks noChangeAspect="1"/>
            </p:cNvPicPr>
            <p:nvPr/>
          </p:nvPicPr>
          <p:blipFill>
            <a:blip r:embed="rId8"/>
            <a:stretch>
              <a:fillRect/>
            </a:stretch>
          </p:blipFill>
          <p:spPr>
            <a:xfrm>
              <a:off x="10292389" y="2276079"/>
              <a:ext cx="1804858" cy="1652587"/>
            </a:xfrm>
            <a:prstGeom prst="rect">
              <a:avLst/>
            </a:prstGeom>
          </p:spPr>
        </p:pic>
        <p:sp>
          <p:nvSpPr>
            <p:cNvPr id="28" name="TextBox 27">
              <a:extLst>
                <a:ext uri="{FF2B5EF4-FFF2-40B4-BE49-F238E27FC236}">
                  <a16:creationId xmlns:a16="http://schemas.microsoft.com/office/drawing/2014/main" id="{F0F74DF6-91D0-4C99-8564-152945474C81}"/>
                </a:ext>
              </a:extLst>
            </p:cNvPr>
            <p:cNvSpPr txBox="1"/>
            <p:nvPr/>
          </p:nvSpPr>
          <p:spPr>
            <a:xfrm>
              <a:off x="10848997" y="1735091"/>
              <a:ext cx="691641" cy="369332"/>
            </a:xfrm>
            <a:prstGeom prst="rect">
              <a:avLst/>
            </a:prstGeom>
            <a:noFill/>
          </p:spPr>
          <p:txBody>
            <a:bodyPr wrap="square">
              <a:spAutoFit/>
            </a:bodyPr>
            <a:lstStyle/>
            <a:p>
              <a:r>
                <a:rPr lang="en-US" dirty="0"/>
                <a:t>ICU</a:t>
              </a:r>
            </a:p>
          </p:txBody>
        </p:sp>
        <p:sp>
          <p:nvSpPr>
            <p:cNvPr id="30" name="TextBox 29">
              <a:extLst>
                <a:ext uri="{FF2B5EF4-FFF2-40B4-BE49-F238E27FC236}">
                  <a16:creationId xmlns:a16="http://schemas.microsoft.com/office/drawing/2014/main" id="{50071B01-C5FF-4724-B428-B05EBB0392F9}"/>
                </a:ext>
              </a:extLst>
            </p:cNvPr>
            <p:cNvSpPr txBox="1"/>
            <p:nvPr/>
          </p:nvSpPr>
          <p:spPr>
            <a:xfrm>
              <a:off x="8848883" y="1722517"/>
              <a:ext cx="800100" cy="369332"/>
            </a:xfrm>
            <a:prstGeom prst="rect">
              <a:avLst/>
            </a:prstGeom>
            <a:noFill/>
          </p:spPr>
          <p:txBody>
            <a:bodyPr wrap="square">
              <a:spAutoFit/>
            </a:bodyPr>
            <a:lstStyle/>
            <a:p>
              <a:r>
                <a:rPr lang="en-US" dirty="0"/>
                <a:t>severe</a:t>
              </a:r>
            </a:p>
          </p:txBody>
        </p:sp>
        <p:sp>
          <p:nvSpPr>
            <p:cNvPr id="32" name="TextBox 31">
              <a:extLst>
                <a:ext uri="{FF2B5EF4-FFF2-40B4-BE49-F238E27FC236}">
                  <a16:creationId xmlns:a16="http://schemas.microsoft.com/office/drawing/2014/main" id="{E1017FD4-DEF1-479A-9009-8E7E21A4A5AB}"/>
                </a:ext>
              </a:extLst>
            </p:cNvPr>
            <p:cNvSpPr txBox="1"/>
            <p:nvPr/>
          </p:nvSpPr>
          <p:spPr>
            <a:xfrm>
              <a:off x="6552773" y="1699481"/>
              <a:ext cx="1309882" cy="369332"/>
            </a:xfrm>
            <a:prstGeom prst="rect">
              <a:avLst/>
            </a:prstGeom>
            <a:noFill/>
          </p:spPr>
          <p:txBody>
            <a:bodyPr wrap="square">
              <a:spAutoFit/>
            </a:bodyPr>
            <a:lstStyle/>
            <a:p>
              <a:r>
                <a:rPr lang="en-US" dirty="0"/>
                <a:t>moderate</a:t>
              </a:r>
            </a:p>
          </p:txBody>
        </p:sp>
        <p:pic>
          <p:nvPicPr>
            <p:cNvPr id="34" name="Picture 33">
              <a:extLst>
                <a:ext uri="{FF2B5EF4-FFF2-40B4-BE49-F238E27FC236}">
                  <a16:creationId xmlns:a16="http://schemas.microsoft.com/office/drawing/2014/main" id="{9DBBF61A-92F1-4160-9EBC-4D9BA6BF5ADB}"/>
                </a:ext>
              </a:extLst>
            </p:cNvPr>
            <p:cNvPicPr>
              <a:picLocks noChangeAspect="1"/>
            </p:cNvPicPr>
            <p:nvPr/>
          </p:nvPicPr>
          <p:blipFill>
            <a:blip r:embed="rId9"/>
            <a:stretch>
              <a:fillRect/>
            </a:stretch>
          </p:blipFill>
          <p:spPr>
            <a:xfrm>
              <a:off x="6287423" y="3995000"/>
              <a:ext cx="2437477" cy="2723838"/>
            </a:xfrm>
            <a:prstGeom prst="rect">
              <a:avLst/>
            </a:prstGeom>
          </p:spPr>
        </p:pic>
        <p:pic>
          <p:nvPicPr>
            <p:cNvPr id="38" name="Picture 37">
              <a:extLst>
                <a:ext uri="{FF2B5EF4-FFF2-40B4-BE49-F238E27FC236}">
                  <a16:creationId xmlns:a16="http://schemas.microsoft.com/office/drawing/2014/main" id="{BBAB35B8-A27D-4305-A3AF-DF52D7DDC835}"/>
                </a:ext>
              </a:extLst>
            </p:cNvPr>
            <p:cNvPicPr>
              <a:picLocks noChangeAspect="1"/>
            </p:cNvPicPr>
            <p:nvPr/>
          </p:nvPicPr>
          <p:blipFill>
            <a:blip r:embed="rId10"/>
            <a:stretch>
              <a:fillRect/>
            </a:stretch>
          </p:blipFill>
          <p:spPr>
            <a:xfrm>
              <a:off x="8980826" y="3957654"/>
              <a:ext cx="2604360" cy="2886408"/>
            </a:xfrm>
            <a:prstGeom prst="rect">
              <a:avLst/>
            </a:prstGeom>
          </p:spPr>
        </p:pic>
      </p:grpSp>
    </p:spTree>
    <p:extLst>
      <p:ext uri="{BB962C8B-B14F-4D97-AF65-F5344CB8AC3E}">
        <p14:creationId xmlns:p14="http://schemas.microsoft.com/office/powerpoint/2010/main" val="12957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97621-8F82-486A-938C-AAB21C1F52F1}"/>
              </a:ext>
            </a:extLst>
          </p:cNvPr>
          <p:cNvSpPr>
            <a:spLocks noGrp="1"/>
          </p:cNvSpPr>
          <p:nvPr>
            <p:ph type="title"/>
          </p:nvPr>
        </p:nvSpPr>
        <p:spPr/>
        <p:txBody>
          <a:bodyPr/>
          <a:lstStyle/>
          <a:p>
            <a:r>
              <a:rPr lang="en-US" b="1" dirty="0"/>
              <a:t>References</a:t>
            </a:r>
          </a:p>
        </p:txBody>
      </p:sp>
      <p:sp>
        <p:nvSpPr>
          <p:cNvPr id="3" name="Content Placeholder 2">
            <a:extLst>
              <a:ext uri="{FF2B5EF4-FFF2-40B4-BE49-F238E27FC236}">
                <a16:creationId xmlns:a16="http://schemas.microsoft.com/office/drawing/2014/main" id="{D8EF84BD-E76A-40AD-9740-AE8CACD70B33}"/>
              </a:ext>
            </a:extLst>
          </p:cNvPr>
          <p:cNvSpPr>
            <a:spLocks noGrp="1"/>
          </p:cNvSpPr>
          <p:nvPr>
            <p:ph idx="1"/>
          </p:nvPr>
        </p:nvSpPr>
        <p:spPr>
          <a:xfrm>
            <a:off x="838200" y="1485901"/>
            <a:ext cx="10515600" cy="4691062"/>
          </a:xfrm>
        </p:spPr>
        <p:txBody>
          <a:bodyPr>
            <a:normAutofit/>
          </a:bodyPr>
          <a:lstStyle/>
          <a:p>
            <a:r>
              <a:rPr lang="en-US" sz="2400" dirty="0"/>
              <a:t>PAGER-3 webserver: </a:t>
            </a:r>
            <a:r>
              <a:rPr lang="en-US" sz="2400" dirty="0">
                <a:hlinkClick r:id="rId2"/>
              </a:rPr>
              <a:t>http://discovery.informatics.uab.edu/PAGER/</a:t>
            </a:r>
            <a:r>
              <a:rPr lang="en-US" sz="2400" dirty="0"/>
              <a:t> </a:t>
            </a:r>
          </a:p>
          <a:p>
            <a:r>
              <a:rPr lang="en-US" sz="2400" dirty="0"/>
              <a:t>PAGER-web-app Demo: </a:t>
            </a:r>
            <a:r>
              <a:rPr lang="en-US" sz="2400" dirty="0">
                <a:hlinkClick r:id="rId3"/>
              </a:rPr>
              <a:t>https://aimed-lab.shinyapps.io/PAGERwebapp/</a:t>
            </a:r>
            <a:r>
              <a:rPr lang="en-US" sz="2400" dirty="0"/>
              <a:t> </a:t>
            </a:r>
          </a:p>
          <a:p>
            <a:r>
              <a:rPr lang="en-US" sz="2400" dirty="0"/>
              <a:t>PAGER-</a:t>
            </a:r>
            <a:r>
              <a:rPr lang="en-US" sz="2400" dirty="0" err="1"/>
              <a:t>CoV</a:t>
            </a:r>
            <a:r>
              <a:rPr lang="en-US" sz="2400" dirty="0"/>
              <a:t> webserver: </a:t>
            </a:r>
            <a:r>
              <a:rPr lang="en-US" sz="2400" dirty="0">
                <a:hlinkClick r:id="rId4"/>
              </a:rPr>
              <a:t>http://discovery.informatics.uab.edu/PAGER-COV/</a:t>
            </a:r>
            <a:r>
              <a:rPr lang="en-US" sz="2400" dirty="0"/>
              <a:t> </a:t>
            </a:r>
          </a:p>
          <a:p>
            <a:r>
              <a:rPr lang="en-US" sz="2400" dirty="0"/>
              <a:t>PAGER-</a:t>
            </a:r>
            <a:r>
              <a:rPr lang="en-US" sz="2400" dirty="0" err="1"/>
              <a:t>CoV</a:t>
            </a:r>
            <a:r>
              <a:rPr lang="en-US" sz="2400" dirty="0"/>
              <a:t>-Run Source code: </a:t>
            </a:r>
            <a:r>
              <a:rPr lang="en-US" sz="2400" dirty="0">
                <a:hlinkClick r:id="rId5"/>
              </a:rPr>
              <a:t>https://github.com/aimed-uab/PAGER-COV_RUN</a:t>
            </a:r>
            <a:r>
              <a:rPr lang="en-US" sz="2400" dirty="0"/>
              <a:t> </a:t>
            </a:r>
          </a:p>
          <a:p>
            <a:r>
              <a:rPr lang="en-US" sz="2400" dirty="0"/>
              <a:t>PAGER-</a:t>
            </a:r>
            <a:r>
              <a:rPr lang="en-US" sz="2400" dirty="0" err="1"/>
              <a:t>CoV</a:t>
            </a:r>
            <a:r>
              <a:rPr lang="en-US" sz="2400" dirty="0"/>
              <a:t>-Run Demo: </a:t>
            </a:r>
            <a:r>
              <a:rPr lang="en-US" sz="2400" dirty="0">
                <a:hlinkClick r:id="rId6"/>
              </a:rPr>
              <a:t>https://pager-cov-run.herokuapp.com/</a:t>
            </a:r>
            <a:r>
              <a:rPr lang="en-US" sz="2400" dirty="0"/>
              <a:t> </a:t>
            </a:r>
          </a:p>
          <a:p>
            <a:r>
              <a:rPr lang="en-US" sz="2400" dirty="0"/>
              <a:t>YouTube Tutorial:  </a:t>
            </a:r>
            <a:r>
              <a:rPr lang="en-US" sz="2400" dirty="0">
                <a:hlinkClick r:id="rId7"/>
              </a:rPr>
              <a:t>https://youtu.be/AArN4zdG94E</a:t>
            </a:r>
            <a:r>
              <a:rPr lang="en-US" sz="2400" dirty="0"/>
              <a:t> </a:t>
            </a:r>
          </a:p>
        </p:txBody>
      </p:sp>
      <p:sp>
        <p:nvSpPr>
          <p:cNvPr id="4" name="Slide Number Placeholder 3">
            <a:extLst>
              <a:ext uri="{FF2B5EF4-FFF2-40B4-BE49-F238E27FC236}">
                <a16:creationId xmlns:a16="http://schemas.microsoft.com/office/drawing/2014/main" id="{56497F92-5E3A-4A50-9C2F-B95C86427AE6}"/>
              </a:ext>
            </a:extLst>
          </p:cNvPr>
          <p:cNvSpPr>
            <a:spLocks noGrp="1"/>
          </p:cNvSpPr>
          <p:nvPr>
            <p:ph type="sldNum" sz="quarter" idx="12"/>
          </p:nvPr>
        </p:nvSpPr>
        <p:spPr/>
        <p:txBody>
          <a:bodyPr/>
          <a:lstStyle/>
          <a:p>
            <a:fld id="{98E3A515-9752-48A3-9F77-4EFB1BC0623F}" type="slidenum">
              <a:rPr lang="en-US" smtClean="0"/>
              <a:t>28</a:t>
            </a:fld>
            <a:endParaRPr lang="en-US"/>
          </a:p>
        </p:txBody>
      </p:sp>
      <p:pic>
        <p:nvPicPr>
          <p:cNvPr id="5" name="Picture 4">
            <a:extLst>
              <a:ext uri="{FF2B5EF4-FFF2-40B4-BE49-F238E27FC236}">
                <a16:creationId xmlns:a16="http://schemas.microsoft.com/office/drawing/2014/main" id="{C7DA0324-299E-4EED-849C-0CE0C1591D3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6778" y="4850859"/>
            <a:ext cx="2851129" cy="1022103"/>
          </a:xfrm>
          <a:prstGeom prst="rect">
            <a:avLst/>
          </a:prstGeom>
        </p:spPr>
      </p:pic>
      <p:pic>
        <p:nvPicPr>
          <p:cNvPr id="6" name="Picture 5">
            <a:extLst>
              <a:ext uri="{FF2B5EF4-FFF2-40B4-BE49-F238E27FC236}">
                <a16:creationId xmlns:a16="http://schemas.microsoft.com/office/drawing/2014/main" id="{5C64D7F1-785B-4AF8-8885-D2543B06A989}"/>
              </a:ext>
            </a:extLst>
          </p:cNvPr>
          <p:cNvPicPr>
            <a:picLocks noChangeAspect="1"/>
          </p:cNvPicPr>
          <p:nvPr/>
        </p:nvPicPr>
        <p:blipFill>
          <a:blip r:embed="rId9"/>
          <a:stretch>
            <a:fillRect/>
          </a:stretch>
        </p:blipFill>
        <p:spPr>
          <a:xfrm>
            <a:off x="4668169" y="5559094"/>
            <a:ext cx="3104062" cy="813826"/>
          </a:xfrm>
          <a:prstGeom prst="rect">
            <a:avLst/>
          </a:prstGeom>
        </p:spPr>
      </p:pic>
      <p:pic>
        <p:nvPicPr>
          <p:cNvPr id="7" name="Picture 5" descr="Related image">
            <a:extLst>
              <a:ext uri="{FF2B5EF4-FFF2-40B4-BE49-F238E27FC236}">
                <a16:creationId xmlns:a16="http://schemas.microsoft.com/office/drawing/2014/main" id="{1CEC450F-83DD-4189-8F53-548DC10C475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3739" b="13498"/>
          <a:stretch/>
        </p:blipFill>
        <p:spPr bwMode="auto">
          <a:xfrm>
            <a:off x="4668169" y="4520430"/>
            <a:ext cx="2669497" cy="9711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mage result for NIH">
            <a:extLst>
              <a:ext uri="{FF2B5EF4-FFF2-40B4-BE49-F238E27FC236}">
                <a16:creationId xmlns:a16="http://schemas.microsoft.com/office/drawing/2014/main" id="{1C0AA6B3-6D77-4061-8D67-DBC6D2C4550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127928" y="4895712"/>
            <a:ext cx="1376980" cy="137698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50F2F87-EC0B-4B1A-87BE-4B7A9E01D2A6}"/>
              </a:ext>
            </a:extLst>
          </p:cNvPr>
          <p:cNvSpPr/>
          <p:nvPr/>
        </p:nvSpPr>
        <p:spPr>
          <a:xfrm>
            <a:off x="9813852" y="4906672"/>
            <a:ext cx="1361270" cy="338554"/>
          </a:xfrm>
          <a:prstGeom prst="rect">
            <a:avLst/>
          </a:prstGeom>
        </p:spPr>
        <p:txBody>
          <a:bodyPr wrap="none">
            <a:spAutoFit/>
          </a:bodyPr>
          <a:lstStyle/>
          <a:p>
            <a:r>
              <a:rPr lang="en-US" sz="1600" dirty="0"/>
              <a:t>U54TR002731</a:t>
            </a:r>
          </a:p>
        </p:txBody>
      </p:sp>
      <p:sp>
        <p:nvSpPr>
          <p:cNvPr id="10" name="Rectangle 9">
            <a:extLst>
              <a:ext uri="{FF2B5EF4-FFF2-40B4-BE49-F238E27FC236}">
                <a16:creationId xmlns:a16="http://schemas.microsoft.com/office/drawing/2014/main" id="{F297BFC3-7AA9-4EA7-8381-AC95509EEF8E}"/>
              </a:ext>
            </a:extLst>
          </p:cNvPr>
          <p:cNvSpPr/>
          <p:nvPr/>
        </p:nvSpPr>
        <p:spPr>
          <a:xfrm>
            <a:off x="9813852" y="5220540"/>
            <a:ext cx="1377300" cy="338554"/>
          </a:xfrm>
          <a:prstGeom prst="rect">
            <a:avLst/>
          </a:prstGeom>
        </p:spPr>
        <p:txBody>
          <a:bodyPr wrap="none">
            <a:spAutoFit/>
          </a:bodyPr>
          <a:lstStyle/>
          <a:p>
            <a:r>
              <a:rPr lang="en-US" sz="1600" dirty="0">
                <a:ea typeface="SimSun" panose="02010600030101010101" pitchFamily="2" charset="-122"/>
              </a:rPr>
              <a:t>U01CA223976</a:t>
            </a:r>
            <a:endParaRPr lang="en-US" sz="1600" dirty="0"/>
          </a:p>
        </p:txBody>
      </p:sp>
      <p:sp>
        <p:nvSpPr>
          <p:cNvPr id="11" name="Rectangle 10">
            <a:extLst>
              <a:ext uri="{FF2B5EF4-FFF2-40B4-BE49-F238E27FC236}">
                <a16:creationId xmlns:a16="http://schemas.microsoft.com/office/drawing/2014/main" id="{3F04B02A-6EB9-42BC-B522-EDEE126B11E7}"/>
              </a:ext>
            </a:extLst>
          </p:cNvPr>
          <p:cNvSpPr/>
          <p:nvPr/>
        </p:nvSpPr>
        <p:spPr>
          <a:xfrm>
            <a:off x="9813852" y="5534408"/>
            <a:ext cx="1393330" cy="338554"/>
          </a:xfrm>
          <a:prstGeom prst="rect">
            <a:avLst/>
          </a:prstGeom>
        </p:spPr>
        <p:txBody>
          <a:bodyPr wrap="none">
            <a:spAutoFit/>
          </a:bodyPr>
          <a:lstStyle/>
          <a:p>
            <a:r>
              <a:rPr lang="en-US" sz="1600" dirty="0">
                <a:ea typeface="SimSun" panose="02010600030101010101" pitchFamily="2" charset="-122"/>
              </a:rPr>
              <a:t>R01AI134023</a:t>
            </a:r>
            <a:r>
              <a:rPr lang="en-US" sz="1600" dirty="0">
                <a:ea typeface="SimSun" panose="02010600030101010101" pitchFamily="2" charset="-122"/>
                <a:cs typeface="Arial" panose="020B0604020202020204" pitchFamily="34" charset="0"/>
              </a:rPr>
              <a:t> </a:t>
            </a:r>
            <a:endParaRPr lang="en-US" sz="1600" dirty="0"/>
          </a:p>
        </p:txBody>
      </p:sp>
      <p:sp>
        <p:nvSpPr>
          <p:cNvPr id="12" name="Rectangle 11">
            <a:extLst>
              <a:ext uri="{FF2B5EF4-FFF2-40B4-BE49-F238E27FC236}">
                <a16:creationId xmlns:a16="http://schemas.microsoft.com/office/drawing/2014/main" id="{60CA487C-1A96-436B-967C-F7564EA7CA73}"/>
              </a:ext>
            </a:extLst>
          </p:cNvPr>
          <p:cNvSpPr/>
          <p:nvPr/>
        </p:nvSpPr>
        <p:spPr>
          <a:xfrm>
            <a:off x="9813852" y="5821243"/>
            <a:ext cx="1361270" cy="338554"/>
          </a:xfrm>
          <a:prstGeom prst="rect">
            <a:avLst/>
          </a:prstGeom>
        </p:spPr>
        <p:txBody>
          <a:bodyPr wrap="none">
            <a:spAutoFit/>
          </a:bodyPr>
          <a:lstStyle/>
          <a:p>
            <a:r>
              <a:rPr lang="en-US" sz="1600" dirty="0">
                <a:ea typeface="SimSun" panose="02010600030101010101" pitchFamily="2" charset="-122"/>
              </a:rPr>
              <a:t>R01AR073850</a:t>
            </a:r>
            <a:endParaRPr lang="en-US" sz="1600" dirty="0"/>
          </a:p>
        </p:txBody>
      </p:sp>
    </p:spTree>
    <p:extLst>
      <p:ext uri="{BB962C8B-B14F-4D97-AF65-F5344CB8AC3E}">
        <p14:creationId xmlns:p14="http://schemas.microsoft.com/office/powerpoint/2010/main" val="2773580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99567" y="3314700"/>
            <a:ext cx="5819775" cy="175890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312283" y="1485565"/>
            <a:ext cx="1646070" cy="1523781"/>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entagon 16"/>
          <p:cNvSpPr/>
          <p:nvPr/>
        </p:nvSpPr>
        <p:spPr>
          <a:xfrm>
            <a:off x="3037899" y="1562039"/>
            <a:ext cx="806485" cy="576064"/>
          </a:xfrm>
          <a:prstGeom prst="homePlate">
            <a:avLst>
              <a:gd name="adj" fmla="val 30893"/>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entagon 22"/>
          <p:cNvSpPr/>
          <p:nvPr/>
        </p:nvSpPr>
        <p:spPr>
          <a:xfrm>
            <a:off x="4640922" y="1555012"/>
            <a:ext cx="775424" cy="594733"/>
          </a:xfrm>
          <a:prstGeom prst="homePlate">
            <a:avLst>
              <a:gd name="adj" fmla="val 32363"/>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entagon 23"/>
          <p:cNvSpPr/>
          <p:nvPr/>
        </p:nvSpPr>
        <p:spPr>
          <a:xfrm>
            <a:off x="3875591" y="1562295"/>
            <a:ext cx="735299" cy="576064"/>
          </a:xfrm>
          <a:prstGeom prst="homePlate">
            <a:avLst>
              <a:gd name="adj" fmla="val 29424"/>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entagon 24"/>
          <p:cNvSpPr/>
          <p:nvPr/>
        </p:nvSpPr>
        <p:spPr>
          <a:xfrm>
            <a:off x="5472938" y="1561149"/>
            <a:ext cx="736516" cy="576064"/>
          </a:xfrm>
          <a:prstGeom prst="homePlate">
            <a:avLst>
              <a:gd name="adj" fmla="val 33833"/>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entagon 25"/>
          <p:cNvSpPr/>
          <p:nvPr/>
        </p:nvSpPr>
        <p:spPr>
          <a:xfrm>
            <a:off x="6382756" y="1555222"/>
            <a:ext cx="772913" cy="576065"/>
          </a:xfrm>
          <a:prstGeom prst="homePlate">
            <a:avLst>
              <a:gd name="adj" fmla="val 2942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019096" y="1676945"/>
            <a:ext cx="805029" cy="369332"/>
          </a:xfrm>
          <a:prstGeom prst="rect">
            <a:avLst/>
          </a:prstGeom>
          <a:noFill/>
        </p:spPr>
        <p:txBody>
          <a:bodyPr wrap="none" rtlCol="0">
            <a:spAutoFit/>
          </a:bodyPr>
          <a:lstStyle/>
          <a:p>
            <a:r>
              <a:rPr lang="en-US" sz="900" dirty="0">
                <a:solidFill>
                  <a:schemeClr val="bg1"/>
                </a:solidFill>
              </a:rPr>
              <a:t>Format</a:t>
            </a:r>
          </a:p>
          <a:p>
            <a:r>
              <a:rPr lang="en-US" sz="900" dirty="0">
                <a:solidFill>
                  <a:schemeClr val="bg1"/>
                </a:solidFill>
              </a:rPr>
              <a:t>Conversation</a:t>
            </a:r>
          </a:p>
        </p:txBody>
      </p:sp>
      <p:sp>
        <p:nvSpPr>
          <p:cNvPr id="28" name="TextBox 27"/>
          <p:cNvSpPr txBox="1"/>
          <p:nvPr/>
        </p:nvSpPr>
        <p:spPr>
          <a:xfrm>
            <a:off x="3889384" y="1670093"/>
            <a:ext cx="676428" cy="369332"/>
          </a:xfrm>
          <a:prstGeom prst="rect">
            <a:avLst/>
          </a:prstGeom>
          <a:noFill/>
        </p:spPr>
        <p:txBody>
          <a:bodyPr wrap="square" rtlCol="0">
            <a:spAutoFit/>
          </a:bodyPr>
          <a:lstStyle/>
          <a:p>
            <a:r>
              <a:rPr lang="en-US" altLang="zh-CN" sz="900" dirty="0">
                <a:solidFill>
                  <a:schemeClr val="bg1"/>
                </a:solidFill>
              </a:rPr>
              <a:t>Data Extraction</a:t>
            </a:r>
            <a:endParaRPr lang="en-US" sz="900" dirty="0">
              <a:solidFill>
                <a:schemeClr val="bg1"/>
              </a:solidFill>
            </a:endParaRPr>
          </a:p>
        </p:txBody>
      </p:sp>
      <p:sp>
        <p:nvSpPr>
          <p:cNvPr id="29" name="TextBox 28"/>
          <p:cNvSpPr txBox="1"/>
          <p:nvPr/>
        </p:nvSpPr>
        <p:spPr>
          <a:xfrm>
            <a:off x="4671262" y="1669063"/>
            <a:ext cx="676428" cy="369332"/>
          </a:xfrm>
          <a:prstGeom prst="rect">
            <a:avLst/>
          </a:prstGeom>
          <a:noFill/>
        </p:spPr>
        <p:txBody>
          <a:bodyPr wrap="square" rtlCol="0">
            <a:spAutoFit/>
          </a:bodyPr>
          <a:lstStyle/>
          <a:p>
            <a:r>
              <a:rPr lang="en-US" altLang="zh-CN" sz="900" dirty="0">
                <a:solidFill>
                  <a:schemeClr val="bg1"/>
                </a:solidFill>
              </a:rPr>
              <a:t>Noise Reduction</a:t>
            </a:r>
          </a:p>
        </p:txBody>
      </p:sp>
      <p:sp>
        <p:nvSpPr>
          <p:cNvPr id="30" name="TextBox 29"/>
          <p:cNvSpPr txBox="1"/>
          <p:nvPr/>
        </p:nvSpPr>
        <p:spPr>
          <a:xfrm>
            <a:off x="5490800" y="1665125"/>
            <a:ext cx="676428" cy="369332"/>
          </a:xfrm>
          <a:prstGeom prst="rect">
            <a:avLst/>
          </a:prstGeom>
          <a:noFill/>
        </p:spPr>
        <p:txBody>
          <a:bodyPr wrap="square" rtlCol="0">
            <a:spAutoFit/>
          </a:bodyPr>
          <a:lstStyle/>
          <a:p>
            <a:r>
              <a:rPr lang="en-US" altLang="zh-CN" sz="900" dirty="0">
                <a:solidFill>
                  <a:schemeClr val="bg1"/>
                </a:solidFill>
              </a:rPr>
              <a:t>Statistical Analysis</a:t>
            </a:r>
            <a:endParaRPr lang="en-US" sz="900" dirty="0">
              <a:solidFill>
                <a:schemeClr val="bg1"/>
              </a:solidFill>
            </a:endParaRPr>
          </a:p>
        </p:txBody>
      </p:sp>
      <p:sp>
        <p:nvSpPr>
          <p:cNvPr id="31" name="Pentagon 30"/>
          <p:cNvSpPr/>
          <p:nvPr/>
        </p:nvSpPr>
        <p:spPr>
          <a:xfrm>
            <a:off x="7200668" y="1555222"/>
            <a:ext cx="732812" cy="587705"/>
          </a:xfrm>
          <a:prstGeom prst="homePlate">
            <a:avLst>
              <a:gd name="adj" fmla="val 2942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6400323" y="1628939"/>
            <a:ext cx="676428" cy="507831"/>
          </a:xfrm>
          <a:prstGeom prst="rect">
            <a:avLst/>
          </a:prstGeom>
          <a:noFill/>
        </p:spPr>
        <p:txBody>
          <a:bodyPr wrap="square" rtlCol="0">
            <a:spAutoFit/>
          </a:bodyPr>
          <a:lstStyle/>
          <a:p>
            <a:r>
              <a:rPr lang="en-US" altLang="zh-CN" sz="900" dirty="0">
                <a:solidFill>
                  <a:schemeClr val="bg1"/>
                </a:solidFill>
              </a:rPr>
              <a:t>Biological Data Analysis</a:t>
            </a:r>
            <a:endParaRPr lang="en-US" sz="900" dirty="0">
              <a:solidFill>
                <a:schemeClr val="bg1"/>
              </a:solidFill>
            </a:endParaRPr>
          </a:p>
        </p:txBody>
      </p:sp>
      <p:sp>
        <p:nvSpPr>
          <p:cNvPr id="33" name="TextBox 32"/>
          <p:cNvSpPr txBox="1"/>
          <p:nvPr/>
        </p:nvSpPr>
        <p:spPr>
          <a:xfrm>
            <a:off x="7159395" y="1626717"/>
            <a:ext cx="729084" cy="507831"/>
          </a:xfrm>
          <a:prstGeom prst="rect">
            <a:avLst/>
          </a:prstGeom>
          <a:noFill/>
        </p:spPr>
        <p:txBody>
          <a:bodyPr wrap="square" rtlCol="0">
            <a:spAutoFit/>
          </a:bodyPr>
          <a:lstStyle/>
          <a:p>
            <a:r>
              <a:rPr lang="en-US" altLang="zh-CN" sz="900" dirty="0">
                <a:solidFill>
                  <a:schemeClr val="bg1"/>
                </a:solidFill>
              </a:rPr>
              <a:t>Ranking &amp; Hypothesis Generation</a:t>
            </a:r>
            <a:endParaRPr lang="en-US" sz="900" dirty="0">
              <a:solidFill>
                <a:schemeClr val="bg1"/>
              </a:solidFill>
            </a:endParaRPr>
          </a:p>
        </p:txBody>
      </p:sp>
      <p:sp>
        <p:nvSpPr>
          <p:cNvPr id="34" name="Pentagon 33"/>
          <p:cNvSpPr/>
          <p:nvPr/>
        </p:nvSpPr>
        <p:spPr>
          <a:xfrm>
            <a:off x="8139096" y="1521156"/>
            <a:ext cx="737548" cy="587705"/>
          </a:xfrm>
          <a:prstGeom prst="homePlate">
            <a:avLst>
              <a:gd name="adj" fmla="val 29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8137294" y="1592650"/>
            <a:ext cx="676428" cy="369332"/>
          </a:xfrm>
          <a:prstGeom prst="rect">
            <a:avLst/>
          </a:prstGeom>
          <a:noFill/>
        </p:spPr>
        <p:txBody>
          <a:bodyPr wrap="square" rtlCol="0">
            <a:spAutoFit/>
          </a:bodyPr>
          <a:lstStyle/>
          <a:p>
            <a:r>
              <a:rPr lang="en-US" altLang="zh-CN" sz="900" dirty="0">
                <a:solidFill>
                  <a:schemeClr val="bg1"/>
                </a:solidFill>
              </a:rPr>
              <a:t>Wet Lab Validation</a:t>
            </a:r>
            <a:endParaRPr lang="en-US" sz="900" dirty="0">
              <a:solidFill>
                <a:schemeClr val="bg1"/>
              </a:solidFill>
            </a:endParaRPr>
          </a:p>
        </p:txBody>
      </p:sp>
      <p:sp>
        <p:nvSpPr>
          <p:cNvPr id="39" name="Pentagon 38"/>
          <p:cNvSpPr/>
          <p:nvPr/>
        </p:nvSpPr>
        <p:spPr>
          <a:xfrm>
            <a:off x="8904452" y="1543229"/>
            <a:ext cx="741204" cy="587705"/>
          </a:xfrm>
          <a:prstGeom prst="homePlate">
            <a:avLst>
              <a:gd name="adj" fmla="val 29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8900146" y="1624263"/>
            <a:ext cx="745510" cy="369332"/>
          </a:xfrm>
          <a:prstGeom prst="rect">
            <a:avLst/>
          </a:prstGeom>
          <a:noFill/>
        </p:spPr>
        <p:txBody>
          <a:bodyPr wrap="square" rtlCol="0">
            <a:spAutoFit/>
          </a:bodyPr>
          <a:lstStyle/>
          <a:p>
            <a:r>
              <a:rPr lang="en-US" altLang="zh-CN" sz="900" dirty="0">
                <a:solidFill>
                  <a:schemeClr val="bg1"/>
                </a:solidFill>
              </a:rPr>
              <a:t>Publication &amp; Sharing</a:t>
            </a:r>
            <a:endParaRPr lang="en-US" sz="900" dirty="0">
              <a:solidFill>
                <a:schemeClr val="bg1"/>
              </a:solidFill>
            </a:endParaRPr>
          </a:p>
        </p:txBody>
      </p:sp>
      <p:sp>
        <p:nvSpPr>
          <p:cNvPr id="36" name="TextBox 35"/>
          <p:cNvSpPr txBox="1"/>
          <p:nvPr/>
        </p:nvSpPr>
        <p:spPr>
          <a:xfrm>
            <a:off x="6357847" y="2178349"/>
            <a:ext cx="1600506" cy="830997"/>
          </a:xfrm>
          <a:prstGeom prst="rect">
            <a:avLst/>
          </a:prstGeom>
          <a:noFill/>
        </p:spPr>
        <p:txBody>
          <a:bodyPr wrap="square" rtlCol="0">
            <a:spAutoFit/>
          </a:bodyPr>
          <a:lstStyle/>
          <a:p>
            <a:pPr marL="169859" indent="-169859">
              <a:buFont typeface="Arial" panose="020B0604020202020204" pitchFamily="34" charset="0"/>
              <a:buChar char="•"/>
            </a:pPr>
            <a:r>
              <a:rPr lang="en-US" altLang="zh-CN" sz="1200" b="1" dirty="0">
                <a:solidFill>
                  <a:srgbClr val="FF0000"/>
                </a:solidFill>
              </a:rPr>
              <a:t>Time-consuming</a:t>
            </a:r>
          </a:p>
          <a:p>
            <a:pPr marL="169859" indent="-169859">
              <a:buFont typeface="Arial" panose="020B0604020202020204" pitchFamily="34" charset="0"/>
              <a:buChar char="•"/>
            </a:pPr>
            <a:r>
              <a:rPr lang="en-US" altLang="zh-CN" sz="1200" b="1" dirty="0">
                <a:solidFill>
                  <a:srgbClr val="FF0000"/>
                </a:solidFill>
              </a:rPr>
              <a:t>Many tools</a:t>
            </a:r>
          </a:p>
          <a:p>
            <a:pPr marL="169859" indent="-169859">
              <a:buFont typeface="Arial" panose="020B0604020202020204" pitchFamily="34" charset="0"/>
              <a:buChar char="•"/>
            </a:pPr>
            <a:r>
              <a:rPr lang="en-US" altLang="zh-CN" sz="1200" b="1" dirty="0">
                <a:solidFill>
                  <a:srgbClr val="FF0000"/>
                </a:solidFill>
              </a:rPr>
              <a:t>Specialists required</a:t>
            </a:r>
          </a:p>
          <a:p>
            <a:pPr marL="169859" indent="-169859">
              <a:buFont typeface="Arial" panose="020B0604020202020204" pitchFamily="34" charset="0"/>
              <a:buChar char="•"/>
            </a:pPr>
            <a:r>
              <a:rPr lang="en-US" altLang="zh-CN" sz="1200" b="1" dirty="0">
                <a:solidFill>
                  <a:srgbClr val="FF0000"/>
                </a:solidFill>
              </a:rPr>
              <a:t>Immature</a:t>
            </a:r>
          </a:p>
        </p:txBody>
      </p:sp>
      <p:sp>
        <p:nvSpPr>
          <p:cNvPr id="37" name="Rectangle 36"/>
          <p:cNvSpPr/>
          <p:nvPr/>
        </p:nvSpPr>
        <p:spPr>
          <a:xfrm>
            <a:off x="2928924" y="1492382"/>
            <a:ext cx="3318175" cy="1454047"/>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2933065" y="2207762"/>
            <a:ext cx="3158375" cy="646331"/>
          </a:xfrm>
          <a:prstGeom prst="rect">
            <a:avLst/>
          </a:prstGeom>
          <a:noFill/>
        </p:spPr>
        <p:txBody>
          <a:bodyPr wrap="square" rtlCol="0">
            <a:spAutoFit/>
          </a:bodyPr>
          <a:lstStyle/>
          <a:p>
            <a:pPr marL="228594" indent="-228594">
              <a:buFont typeface="Arial" panose="020B0604020202020204" pitchFamily="34" charset="0"/>
              <a:buChar char="•"/>
            </a:pPr>
            <a:r>
              <a:rPr lang="en-US" altLang="zh-CN" sz="1200" b="1" dirty="0">
                <a:solidFill>
                  <a:srgbClr val="008000"/>
                </a:solidFill>
              </a:rPr>
              <a:t>Extension of sequencing pipeline</a:t>
            </a:r>
          </a:p>
          <a:p>
            <a:pPr marL="228594" indent="-228594">
              <a:buFont typeface="Arial" panose="020B0604020202020204" pitchFamily="34" charset="0"/>
              <a:buChar char="•"/>
            </a:pPr>
            <a:r>
              <a:rPr lang="en-US" altLang="zh-CN" sz="1200" b="1" dirty="0">
                <a:solidFill>
                  <a:srgbClr val="008000"/>
                </a:solidFill>
              </a:rPr>
              <a:t>Automated, </a:t>
            </a:r>
          </a:p>
          <a:p>
            <a:pPr marL="228594" indent="-228594">
              <a:buFont typeface="Arial" panose="020B0604020202020204" pitchFamily="34" charset="0"/>
              <a:buChar char="•"/>
            </a:pPr>
            <a:r>
              <a:rPr lang="en-US" altLang="zh-CN" sz="1200" b="1" dirty="0">
                <a:solidFill>
                  <a:srgbClr val="008000"/>
                </a:solidFill>
              </a:rPr>
              <a:t>Mature, CPU/Disk intensive</a:t>
            </a:r>
          </a:p>
        </p:txBody>
      </p:sp>
      <p:sp>
        <p:nvSpPr>
          <p:cNvPr id="47" name="TextBox 46"/>
          <p:cNvSpPr txBox="1"/>
          <p:nvPr/>
        </p:nvSpPr>
        <p:spPr>
          <a:xfrm>
            <a:off x="1997089" y="1626335"/>
            <a:ext cx="843885" cy="307777"/>
          </a:xfrm>
          <a:prstGeom prst="rect">
            <a:avLst/>
          </a:prstGeom>
          <a:solidFill>
            <a:schemeClr val="bg1">
              <a:lumMod val="95000"/>
            </a:schemeClr>
          </a:solidFill>
          <a:ln>
            <a:solidFill>
              <a:schemeClr val="tx1"/>
            </a:solidFill>
          </a:ln>
        </p:spPr>
        <p:txBody>
          <a:bodyPr wrap="none" rtlCol="0">
            <a:spAutoFit/>
          </a:bodyPr>
          <a:lstStyle/>
          <a:p>
            <a:r>
              <a:rPr lang="en-US" altLang="zh-CN" sz="1400" dirty="0"/>
              <a:t>RNA-SEQ</a:t>
            </a:r>
            <a:endParaRPr lang="en-US" sz="1400" dirty="0"/>
          </a:p>
        </p:txBody>
      </p:sp>
      <p:sp>
        <p:nvSpPr>
          <p:cNvPr id="48" name="TextBox 47"/>
          <p:cNvSpPr txBox="1"/>
          <p:nvPr/>
        </p:nvSpPr>
        <p:spPr>
          <a:xfrm>
            <a:off x="1997089" y="2569886"/>
            <a:ext cx="821059" cy="307777"/>
          </a:xfrm>
          <a:prstGeom prst="rect">
            <a:avLst/>
          </a:prstGeom>
          <a:solidFill>
            <a:schemeClr val="bg1">
              <a:lumMod val="95000"/>
            </a:schemeClr>
          </a:solidFill>
          <a:ln>
            <a:solidFill>
              <a:schemeClr val="tx1"/>
            </a:solidFill>
          </a:ln>
        </p:spPr>
        <p:txBody>
          <a:bodyPr wrap="none" rtlCol="0">
            <a:spAutoFit/>
          </a:bodyPr>
          <a:lstStyle/>
          <a:p>
            <a:r>
              <a:rPr lang="en-US" sz="1400" dirty="0"/>
              <a:t>Chip-</a:t>
            </a:r>
            <a:r>
              <a:rPr lang="en-US" sz="1400" dirty="0" err="1"/>
              <a:t>seq</a:t>
            </a:r>
            <a:endParaRPr lang="en-US" sz="1400" dirty="0"/>
          </a:p>
        </p:txBody>
      </p:sp>
      <p:sp>
        <p:nvSpPr>
          <p:cNvPr id="42" name="TextBox 41"/>
          <p:cNvSpPr txBox="1"/>
          <p:nvPr/>
        </p:nvSpPr>
        <p:spPr>
          <a:xfrm>
            <a:off x="2002922" y="2098110"/>
            <a:ext cx="673582" cy="307777"/>
          </a:xfrm>
          <a:prstGeom prst="rect">
            <a:avLst/>
          </a:prstGeom>
          <a:solidFill>
            <a:schemeClr val="bg1">
              <a:lumMod val="95000"/>
            </a:schemeClr>
          </a:solidFill>
          <a:ln>
            <a:solidFill>
              <a:schemeClr val="tx1"/>
            </a:solidFill>
          </a:ln>
        </p:spPr>
        <p:txBody>
          <a:bodyPr wrap="none" rtlCol="0">
            <a:spAutoFit/>
          </a:bodyPr>
          <a:lstStyle/>
          <a:p>
            <a:r>
              <a:rPr lang="en-US" altLang="zh-CN" sz="1400" dirty="0"/>
              <a:t>Exome</a:t>
            </a:r>
            <a:endParaRPr lang="en-US" sz="1400" dirty="0"/>
          </a:p>
        </p:txBody>
      </p:sp>
      <p:sp>
        <p:nvSpPr>
          <p:cNvPr id="2" name="TextBox 1"/>
          <p:cNvSpPr txBox="1"/>
          <p:nvPr/>
        </p:nvSpPr>
        <p:spPr>
          <a:xfrm>
            <a:off x="2928923" y="1180856"/>
            <a:ext cx="1479636" cy="300082"/>
          </a:xfrm>
          <a:prstGeom prst="rect">
            <a:avLst/>
          </a:prstGeom>
          <a:solidFill>
            <a:schemeClr val="accent6">
              <a:lumMod val="50000"/>
            </a:schemeClr>
          </a:solidFill>
        </p:spPr>
        <p:txBody>
          <a:bodyPr wrap="none" rtlCol="0">
            <a:spAutoFit/>
          </a:bodyPr>
          <a:lstStyle/>
          <a:p>
            <a:r>
              <a:rPr lang="en-US" altLang="zh-CN" sz="1350" dirty="0">
                <a:solidFill>
                  <a:schemeClr val="bg1"/>
                </a:solidFill>
              </a:rPr>
              <a:t>Upstream Analysis</a:t>
            </a:r>
            <a:endParaRPr lang="en-US" sz="1350" dirty="0">
              <a:solidFill>
                <a:schemeClr val="bg1"/>
              </a:solidFill>
            </a:endParaRPr>
          </a:p>
        </p:txBody>
      </p:sp>
      <p:sp>
        <p:nvSpPr>
          <p:cNvPr id="62" name="TextBox 61"/>
          <p:cNvSpPr txBox="1"/>
          <p:nvPr/>
        </p:nvSpPr>
        <p:spPr>
          <a:xfrm>
            <a:off x="8069174" y="1141228"/>
            <a:ext cx="1689758" cy="300082"/>
          </a:xfrm>
          <a:prstGeom prst="rect">
            <a:avLst/>
          </a:prstGeom>
          <a:solidFill>
            <a:schemeClr val="accent1">
              <a:lumMod val="50000"/>
            </a:schemeClr>
          </a:solidFill>
        </p:spPr>
        <p:txBody>
          <a:bodyPr wrap="none" rtlCol="0">
            <a:spAutoFit/>
          </a:bodyPr>
          <a:lstStyle/>
          <a:p>
            <a:r>
              <a:rPr lang="en-US" altLang="zh-CN" sz="1350" dirty="0">
                <a:solidFill>
                  <a:schemeClr val="bg1"/>
                </a:solidFill>
              </a:rPr>
              <a:t>Downstream Analysis</a:t>
            </a:r>
            <a:endParaRPr lang="en-US" sz="1350" dirty="0">
              <a:solidFill>
                <a:schemeClr val="bg1"/>
              </a:solidFill>
            </a:endParaRPr>
          </a:p>
        </p:txBody>
      </p:sp>
      <p:sp>
        <p:nvSpPr>
          <p:cNvPr id="50" name="Rectangle 49"/>
          <p:cNvSpPr/>
          <p:nvPr/>
        </p:nvSpPr>
        <p:spPr>
          <a:xfrm>
            <a:off x="8072897" y="1502923"/>
            <a:ext cx="1695489" cy="686918"/>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5993726" y="1133768"/>
            <a:ext cx="2019464" cy="300082"/>
          </a:xfrm>
          <a:prstGeom prst="rect">
            <a:avLst/>
          </a:prstGeom>
          <a:solidFill>
            <a:srgbClr val="C00000"/>
          </a:solidFill>
          <a:ln>
            <a:solidFill>
              <a:srgbClr val="C00000"/>
            </a:solidFill>
          </a:ln>
        </p:spPr>
        <p:txBody>
          <a:bodyPr wrap="none" rtlCol="0">
            <a:spAutoFit/>
          </a:bodyPr>
          <a:lstStyle/>
          <a:p>
            <a:r>
              <a:rPr lang="en-US" altLang="zh-CN" sz="1350" dirty="0">
                <a:solidFill>
                  <a:schemeClr val="bg1"/>
                </a:solidFill>
              </a:rPr>
              <a:t>Integrative Omics Analysis</a:t>
            </a:r>
            <a:endParaRPr lang="en-US" sz="1350" dirty="0">
              <a:solidFill>
                <a:schemeClr val="bg1"/>
              </a:solidFill>
            </a:endParaRPr>
          </a:p>
        </p:txBody>
      </p:sp>
      <p:pic>
        <p:nvPicPr>
          <p:cNvPr id="49" name="Picture 2" descr="http://pid.nci.nih.gov/PID/2007/071009/images/pid.2007.2-f15.g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517" t="18165" r="25073" b="13932"/>
          <a:stretch/>
        </p:blipFill>
        <p:spPr bwMode="auto">
          <a:xfrm>
            <a:off x="6258550" y="3449442"/>
            <a:ext cx="1231788" cy="1231788"/>
          </a:xfrm>
          <a:prstGeom prst="ellipse">
            <a:avLst/>
          </a:prstGeom>
          <a:noFill/>
          <a:ln>
            <a:solidFill>
              <a:srgbClr val="C00000"/>
            </a:solidFill>
          </a:ln>
          <a:extLst>
            <a:ext uri="{909E8E84-426E-40DD-AFC4-6F175D3DCCD1}">
              <a14:hiddenFill xmlns:a14="http://schemas.microsoft.com/office/drawing/2010/main">
                <a:solidFill>
                  <a:srgbClr val="FFFFFF"/>
                </a:solidFill>
              </a14:hiddenFill>
            </a:ext>
          </a:extLst>
        </p:spPr>
      </p:pic>
      <p:pic>
        <p:nvPicPr>
          <p:cNvPr id="51" name="Picture 4" descr="http://apps.cytoscape.org/media/enrichmentmap/screenshots/EM_example.png"/>
          <p:cNvPicPr>
            <a:picLocks noChangeAspect="1" noChangeArrowheads="1"/>
          </p:cNvPicPr>
          <p:nvPr/>
        </p:nvPicPr>
        <p:blipFill rotWithShape="1">
          <a:blip r:embed="rId4">
            <a:extLst>
              <a:ext uri="{28A0092B-C50C-407E-A947-70E740481C1C}">
                <a14:useLocalDpi xmlns:a14="http://schemas.microsoft.com/office/drawing/2010/main" val="0"/>
              </a:ext>
            </a:extLst>
          </a:blip>
          <a:srcRect l="17227" t="4379" r="48274" b="80"/>
          <a:stretch/>
        </p:blipFill>
        <p:spPr bwMode="auto">
          <a:xfrm>
            <a:off x="4915373" y="3449442"/>
            <a:ext cx="1199162" cy="1231788"/>
          </a:xfrm>
          <a:prstGeom prst="ellipse">
            <a:avLst/>
          </a:prstGeom>
          <a:noFill/>
          <a:ln>
            <a:solidFill>
              <a:srgbClr val="C00000"/>
            </a:solidFill>
          </a:ln>
          <a:extLst>
            <a:ext uri="{909E8E84-426E-40DD-AFC4-6F175D3DCCD1}">
              <a14:hiddenFill xmlns:a14="http://schemas.microsoft.com/office/drawing/2010/main">
                <a:solidFill>
                  <a:srgbClr val="FFFFFF"/>
                </a:solidFill>
              </a14:hiddenFill>
            </a:ext>
          </a:extLst>
        </p:spPr>
      </p:pic>
      <p:pic>
        <p:nvPicPr>
          <p:cNvPr id="53" name="Picture 52" descr="http://tse1.mm.bing.net/th?&amp;id=OIP.M66f1b62414a4cb925045d874276245b2o0&amp;w=242&amp;h=234&amp;c=0&amp;pid=1.9&amp;rs=0&amp;p=0"/>
          <p:cNvPicPr>
            <a:picLocks noChangeAspect="1" noChangeArrowheads="1"/>
          </p:cNvPicPr>
          <p:nvPr/>
        </p:nvPicPr>
        <p:blipFill rotWithShape="1">
          <a:blip r:embed="rId5">
            <a:extLst>
              <a:ext uri="{28A0092B-C50C-407E-A947-70E740481C1C}">
                <a14:useLocalDpi xmlns:a14="http://schemas.microsoft.com/office/drawing/2010/main" val="0"/>
              </a:ext>
            </a:extLst>
          </a:blip>
          <a:srcRect l="1653" r="1653"/>
          <a:stretch/>
        </p:blipFill>
        <p:spPr bwMode="auto">
          <a:xfrm>
            <a:off x="3511443" y="3478364"/>
            <a:ext cx="1202866" cy="1202866"/>
          </a:xfrm>
          <a:prstGeom prst="ellipse">
            <a:avLst/>
          </a:prstGeom>
          <a:noFill/>
          <a:ln>
            <a:solidFill>
              <a:srgbClr val="C00000"/>
            </a:solidFill>
          </a:ln>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4813050" y="4732034"/>
            <a:ext cx="1397177" cy="300082"/>
          </a:xfrm>
          <a:prstGeom prst="rect">
            <a:avLst/>
          </a:prstGeom>
          <a:noFill/>
        </p:spPr>
        <p:txBody>
          <a:bodyPr wrap="none" rtlCol="0">
            <a:spAutoFit/>
          </a:bodyPr>
          <a:lstStyle/>
          <a:p>
            <a:r>
              <a:rPr lang="en-US" altLang="zh-CN" sz="1350" dirty="0">
                <a:solidFill>
                  <a:srgbClr val="FF0000"/>
                </a:solidFill>
              </a:rPr>
              <a:t>Network Analysis</a:t>
            </a:r>
            <a:endParaRPr lang="en-US" sz="1350" dirty="0">
              <a:solidFill>
                <a:srgbClr val="FF0000"/>
              </a:solidFill>
            </a:endParaRPr>
          </a:p>
        </p:txBody>
      </p:sp>
      <p:sp>
        <p:nvSpPr>
          <p:cNvPr id="55" name="TextBox 54"/>
          <p:cNvSpPr txBox="1"/>
          <p:nvPr/>
        </p:nvSpPr>
        <p:spPr>
          <a:xfrm>
            <a:off x="6240633" y="4733639"/>
            <a:ext cx="1368901" cy="300082"/>
          </a:xfrm>
          <a:prstGeom prst="rect">
            <a:avLst/>
          </a:prstGeom>
          <a:noFill/>
        </p:spPr>
        <p:txBody>
          <a:bodyPr wrap="none" rtlCol="0">
            <a:spAutoFit/>
          </a:bodyPr>
          <a:lstStyle/>
          <a:p>
            <a:r>
              <a:rPr lang="en-US" altLang="zh-CN" sz="1350" dirty="0">
                <a:solidFill>
                  <a:srgbClr val="FF0000"/>
                </a:solidFill>
              </a:rPr>
              <a:t>Pathway analysis</a:t>
            </a:r>
            <a:endParaRPr lang="en-US" sz="1350" dirty="0">
              <a:solidFill>
                <a:srgbClr val="FF0000"/>
              </a:solidFill>
            </a:endParaRPr>
          </a:p>
        </p:txBody>
      </p:sp>
      <p:sp>
        <p:nvSpPr>
          <p:cNvPr id="56" name="TextBox 55"/>
          <p:cNvSpPr txBox="1"/>
          <p:nvPr/>
        </p:nvSpPr>
        <p:spPr>
          <a:xfrm>
            <a:off x="3410911" y="4727377"/>
            <a:ext cx="1403929" cy="300082"/>
          </a:xfrm>
          <a:prstGeom prst="rect">
            <a:avLst/>
          </a:prstGeom>
          <a:noFill/>
        </p:spPr>
        <p:txBody>
          <a:bodyPr wrap="square" rtlCol="0">
            <a:spAutoFit/>
          </a:bodyPr>
          <a:lstStyle/>
          <a:p>
            <a:r>
              <a:rPr lang="en-US" altLang="zh-CN" sz="1350" dirty="0">
                <a:solidFill>
                  <a:srgbClr val="FF0000"/>
                </a:solidFill>
              </a:rPr>
              <a:t>Gene set analysis</a:t>
            </a:r>
            <a:endParaRPr lang="en-US" sz="1350" dirty="0">
              <a:solidFill>
                <a:srgbClr val="FF0000"/>
              </a:solidFill>
            </a:endParaRPr>
          </a:p>
        </p:txBody>
      </p:sp>
      <p:pic>
        <p:nvPicPr>
          <p:cNvPr id="57" name="Picture 56"/>
          <p:cNvPicPr>
            <a:picLocks noChangeAspect="1"/>
          </p:cNvPicPr>
          <p:nvPr/>
        </p:nvPicPr>
        <p:blipFill rotWithShape="1">
          <a:blip r:embed="rId6" cstate="print">
            <a:extLst>
              <a:ext uri="{28A0092B-C50C-407E-A947-70E740481C1C}">
                <a14:useLocalDpi xmlns:a14="http://schemas.microsoft.com/office/drawing/2010/main" val="0"/>
              </a:ext>
            </a:extLst>
          </a:blip>
          <a:srcRect l="-29295" t="-10355" r="-28456" b="-10464"/>
          <a:stretch/>
        </p:blipFill>
        <p:spPr>
          <a:xfrm>
            <a:off x="7667459" y="3435237"/>
            <a:ext cx="1296144" cy="1231788"/>
          </a:xfrm>
          <a:prstGeom prst="ellipse">
            <a:avLst/>
          </a:prstGeom>
          <a:ln>
            <a:solidFill>
              <a:srgbClr val="C00000"/>
            </a:solidFill>
          </a:ln>
        </p:spPr>
      </p:pic>
      <p:sp>
        <p:nvSpPr>
          <p:cNvPr id="58" name="TextBox 57"/>
          <p:cNvSpPr txBox="1"/>
          <p:nvPr/>
        </p:nvSpPr>
        <p:spPr>
          <a:xfrm>
            <a:off x="7880033" y="4730397"/>
            <a:ext cx="891013" cy="300082"/>
          </a:xfrm>
          <a:prstGeom prst="rect">
            <a:avLst/>
          </a:prstGeom>
          <a:noFill/>
        </p:spPr>
        <p:txBody>
          <a:bodyPr wrap="none" rtlCol="0">
            <a:spAutoFit/>
          </a:bodyPr>
          <a:lstStyle/>
          <a:p>
            <a:r>
              <a:rPr lang="en-US" altLang="zh-CN" sz="1350" dirty="0">
                <a:solidFill>
                  <a:srgbClr val="FF0000"/>
                </a:solidFill>
              </a:rPr>
              <a:t>Clustering</a:t>
            </a:r>
            <a:endParaRPr lang="en-US" sz="1350" dirty="0">
              <a:solidFill>
                <a:srgbClr val="FF0000"/>
              </a:solidFill>
            </a:endParaRPr>
          </a:p>
        </p:txBody>
      </p:sp>
      <p:cxnSp>
        <p:nvCxnSpPr>
          <p:cNvPr id="7" name="Straight Connector 6"/>
          <p:cNvCxnSpPr/>
          <p:nvPr/>
        </p:nvCxnSpPr>
        <p:spPr>
          <a:xfrm flipH="1">
            <a:off x="3299567" y="3009346"/>
            <a:ext cx="3012717" cy="305355"/>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p:cNvCxnSpPr/>
          <p:nvPr/>
        </p:nvCxnSpPr>
        <p:spPr>
          <a:xfrm>
            <a:off x="7958353" y="3038722"/>
            <a:ext cx="1160988" cy="260760"/>
          </a:xfrm>
          <a:prstGeom prst="line">
            <a:avLst/>
          </a:prstGeom>
        </p:spPr>
        <p:style>
          <a:lnRef idx="1">
            <a:schemeClr val="accent2"/>
          </a:lnRef>
          <a:fillRef idx="0">
            <a:schemeClr val="accent2"/>
          </a:fillRef>
          <a:effectRef idx="0">
            <a:schemeClr val="accent2"/>
          </a:effectRef>
          <a:fontRef idx="minor">
            <a:schemeClr val="tx1"/>
          </a:fontRef>
        </p:style>
      </p:cxnSp>
      <p:sp>
        <p:nvSpPr>
          <p:cNvPr id="12" name="Down Arrow 11"/>
          <p:cNvSpPr/>
          <p:nvPr/>
        </p:nvSpPr>
        <p:spPr>
          <a:xfrm>
            <a:off x="5857876" y="5181600"/>
            <a:ext cx="695325" cy="323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299567" y="5539889"/>
            <a:ext cx="5819775" cy="923330"/>
          </a:xfrm>
          <a:prstGeom prst="rect">
            <a:avLst/>
          </a:prstGeom>
          <a:solidFill>
            <a:srgbClr val="D6EEEF"/>
          </a:solidFill>
        </p:spPr>
        <p:txBody>
          <a:bodyPr wrap="square">
            <a:spAutoFit/>
          </a:bodyPr>
          <a:lstStyle/>
          <a:p>
            <a:pPr algn="just"/>
            <a:r>
              <a:rPr lang="en-US" dirty="0"/>
              <a:t>Can we characterize large Omics data sets in their complex biomolecular systems context, while performing integrated </a:t>
            </a:r>
            <a:r>
              <a:rPr lang="en-US" b="1" dirty="0"/>
              <a:t>GNPA</a:t>
            </a:r>
            <a:r>
              <a:rPr lang="en-US" dirty="0"/>
              <a:t> to improve biomedical discovery potential?</a:t>
            </a:r>
          </a:p>
        </p:txBody>
      </p:sp>
      <p:sp>
        <p:nvSpPr>
          <p:cNvPr id="59" name="Title 1"/>
          <p:cNvSpPr>
            <a:spLocks noGrp="1"/>
          </p:cNvSpPr>
          <p:nvPr>
            <p:ph type="title"/>
          </p:nvPr>
        </p:nvSpPr>
        <p:spPr>
          <a:xfrm>
            <a:off x="2148089" y="-39545"/>
            <a:ext cx="7886700" cy="1237113"/>
          </a:xfrm>
        </p:spPr>
        <p:txBody>
          <a:bodyPr>
            <a:normAutofit/>
          </a:bodyPr>
          <a:lstStyle/>
          <a:p>
            <a:r>
              <a:rPr lang="en-US" sz="3200" b="1" dirty="0"/>
              <a:t>Integrative </a:t>
            </a:r>
            <a:r>
              <a:rPr lang="en-US" sz="3200" b="1" u="sng" dirty="0">
                <a:solidFill>
                  <a:srgbClr val="FF0000"/>
                </a:solidFill>
              </a:rPr>
              <a:t>G</a:t>
            </a:r>
            <a:r>
              <a:rPr lang="en-US" sz="3200" b="1" dirty="0"/>
              <a:t>ene-set, </a:t>
            </a:r>
            <a:r>
              <a:rPr lang="en-US" sz="3200" b="1" u="sng" dirty="0">
                <a:solidFill>
                  <a:srgbClr val="FF0000"/>
                </a:solidFill>
              </a:rPr>
              <a:t>N</a:t>
            </a:r>
            <a:r>
              <a:rPr lang="en-US" sz="3200" b="1" dirty="0"/>
              <a:t>etwork, and </a:t>
            </a:r>
            <a:r>
              <a:rPr lang="en-US" sz="3200" b="1" u="sng" dirty="0">
                <a:solidFill>
                  <a:srgbClr val="FF0000"/>
                </a:solidFill>
              </a:rPr>
              <a:t>P</a:t>
            </a:r>
            <a:r>
              <a:rPr lang="en-US" sz="3200" b="1" dirty="0"/>
              <a:t>athway </a:t>
            </a:r>
            <a:r>
              <a:rPr lang="en-US" sz="3200" b="1" u="sng" dirty="0">
                <a:solidFill>
                  <a:srgbClr val="FF0000"/>
                </a:solidFill>
              </a:rPr>
              <a:t>A</a:t>
            </a:r>
            <a:r>
              <a:rPr lang="en-US" sz="3200" b="1" dirty="0"/>
              <a:t>nalysis (</a:t>
            </a:r>
            <a:r>
              <a:rPr lang="en-US" sz="3200" b="1" dirty="0">
                <a:solidFill>
                  <a:srgbClr val="FF0000"/>
                </a:solidFill>
              </a:rPr>
              <a:t>GNPA</a:t>
            </a:r>
            <a:r>
              <a:rPr lang="en-US" sz="3200" b="1" dirty="0"/>
              <a:t>)</a:t>
            </a:r>
          </a:p>
        </p:txBody>
      </p:sp>
    </p:spTree>
    <p:extLst>
      <p:ext uri="{BB962C8B-B14F-4D97-AF65-F5344CB8AC3E}">
        <p14:creationId xmlns:p14="http://schemas.microsoft.com/office/powerpoint/2010/main" val="84385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0-#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0-#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0-#ppt_w/2"/>
                                          </p:val>
                                        </p:tav>
                                        <p:tav tm="100000">
                                          <p:val>
                                            <p:strVal val="#ppt_x"/>
                                          </p:val>
                                        </p:tav>
                                      </p:tavLst>
                                    </p:anim>
                                    <p:anim calcmode="lin" valueType="num">
                                      <p:cBhvr additive="base">
                                        <p:cTn id="24" dur="500" fill="hold"/>
                                        <p:tgtEl>
                                          <p:spTgt spid="2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0-#ppt_w/2"/>
                                          </p:val>
                                        </p:tav>
                                        <p:tav tm="100000">
                                          <p:val>
                                            <p:strVal val="#ppt_x"/>
                                          </p:val>
                                        </p:tav>
                                      </p:tavLst>
                                    </p:anim>
                                    <p:anim calcmode="lin" valueType="num">
                                      <p:cBhvr additive="base">
                                        <p:cTn id="28" dur="500" fill="hold"/>
                                        <p:tgtEl>
                                          <p:spTgt spid="2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0-#ppt_w/2"/>
                                          </p:val>
                                        </p:tav>
                                        <p:tav tm="100000">
                                          <p:val>
                                            <p:strVal val="#ppt_x"/>
                                          </p:val>
                                        </p:tav>
                                      </p:tavLst>
                                    </p:anim>
                                    <p:anim calcmode="lin" valueType="num">
                                      <p:cBhvr additive="base">
                                        <p:cTn id="32" dur="500" fill="hold"/>
                                        <p:tgtEl>
                                          <p:spTgt spid="3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0-#ppt_w/2"/>
                                          </p:val>
                                        </p:tav>
                                        <p:tav tm="100000">
                                          <p:val>
                                            <p:strVal val="#ppt_x"/>
                                          </p:val>
                                        </p:tav>
                                      </p:tavLst>
                                    </p:anim>
                                    <p:anim calcmode="lin" valueType="num">
                                      <p:cBhvr additive="base">
                                        <p:cTn id="36" dur="500" fill="hold"/>
                                        <p:tgtEl>
                                          <p:spTgt spid="25"/>
                                        </p:tgtEl>
                                        <p:attrNameLst>
                                          <p:attrName>ppt_y</p:attrName>
                                        </p:attrNameLst>
                                      </p:cBhvr>
                                      <p:tavLst>
                                        <p:tav tm="0">
                                          <p:val>
                                            <p:strVal val="#ppt_y"/>
                                          </p:val>
                                        </p:tav>
                                        <p:tav tm="100000">
                                          <p:val>
                                            <p:strVal val="#ppt_y"/>
                                          </p:val>
                                        </p:tav>
                                      </p:tavLst>
                                    </p:anim>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17" grpId="0" animBg="1"/>
      <p:bldP spid="23" grpId="0" animBg="1"/>
      <p:bldP spid="24" grpId="0" animBg="1"/>
      <p:bldP spid="25" grpId="0" animBg="1"/>
      <p:bldP spid="26" grpId="0" animBg="1"/>
      <p:bldP spid="20" grpId="0"/>
      <p:bldP spid="28" grpId="0"/>
      <p:bldP spid="29" grpId="0"/>
      <p:bldP spid="30" grpId="0"/>
      <p:bldP spid="31" grpId="0" animBg="1"/>
      <p:bldP spid="32" grpId="0"/>
      <p:bldP spid="33" grpId="0"/>
      <p:bldP spid="34" grpId="0" animBg="1"/>
      <p:bldP spid="35" grpId="0"/>
      <p:bldP spid="39" grpId="0" animBg="1"/>
      <p:bldP spid="40" grpId="0"/>
      <p:bldP spid="36" grpId="0"/>
      <p:bldP spid="37" grpId="0" animBg="1"/>
      <p:bldP spid="44" grpId="0"/>
      <p:bldP spid="2" grpId="0" animBg="1"/>
      <p:bldP spid="62" grpId="0" animBg="1"/>
      <p:bldP spid="50" grpId="0" animBg="1"/>
      <p:bldP spid="52" grpId="0" animBg="1"/>
      <p:bldP spid="54" grpId="0"/>
      <p:bldP spid="55" grpId="0"/>
      <p:bldP spid="56" grpId="0"/>
      <p:bldP spid="58" grpId="0"/>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7"/>
            <a:ext cx="7886700" cy="1054099"/>
          </a:xfrm>
        </p:spPr>
        <p:txBody>
          <a:bodyPr>
            <a:normAutofit fontScale="90000"/>
          </a:bodyPr>
          <a:lstStyle/>
          <a:p>
            <a:r>
              <a:rPr lang="en-US" b="1" dirty="0">
                <a:solidFill>
                  <a:srgbClr val="FF0000"/>
                </a:solidFill>
              </a:rPr>
              <a:t>PAG</a:t>
            </a:r>
            <a:r>
              <a:rPr lang="en-US" b="1" dirty="0"/>
              <a:t> to represent a “Super Gene Set”</a:t>
            </a:r>
          </a:p>
        </p:txBody>
      </p:sp>
      <p:pic>
        <p:nvPicPr>
          <p:cNvPr id="11266" name="Picture 2" descr="http://images.novusbio.com/design/akt_pathway.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9999"/>
          <a:stretch/>
        </p:blipFill>
        <p:spPr bwMode="auto">
          <a:xfrm>
            <a:off x="1923097" y="4885803"/>
            <a:ext cx="2304126" cy="161872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7351595" y="4851413"/>
            <a:ext cx="3316405" cy="1834490"/>
            <a:chOff x="3548418" y="3807646"/>
            <a:chExt cx="5185296" cy="2440446"/>
          </a:xfrm>
        </p:grpSpPr>
        <p:pic>
          <p:nvPicPr>
            <p:cNvPr id="11272" name="Picture 8" descr="http://compbio.pbworks.com/f/AMLvsALL.JPG"/>
            <p:cNvPicPr>
              <a:picLocks noChangeAspect="1" noChangeArrowheads="1"/>
            </p:cNvPicPr>
            <p:nvPr/>
          </p:nvPicPr>
          <p:blipFill rotWithShape="1">
            <a:blip r:embed="rId3">
              <a:extLst>
                <a:ext uri="{28A0092B-C50C-407E-A947-70E740481C1C}">
                  <a14:useLocalDpi xmlns:a14="http://schemas.microsoft.com/office/drawing/2010/main" val="0"/>
                </a:ext>
              </a:extLst>
            </a:blip>
            <a:srcRect l="-5272" t="49125" r="5272" b="9281"/>
            <a:stretch/>
          </p:blipFill>
          <p:spPr bwMode="auto">
            <a:xfrm>
              <a:off x="3656888" y="3807646"/>
              <a:ext cx="5076826" cy="244044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Rectangle 6"/>
            <p:cNvSpPr/>
            <p:nvPr/>
          </p:nvSpPr>
          <p:spPr>
            <a:xfrm>
              <a:off x="3548418" y="3807646"/>
              <a:ext cx="300251" cy="232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1923097" y="3512895"/>
            <a:ext cx="1802954" cy="646331"/>
          </a:xfrm>
          <a:prstGeom prst="rect">
            <a:avLst/>
          </a:prstGeom>
          <a:solidFill>
            <a:srgbClr val="FF0000"/>
          </a:solidFill>
        </p:spPr>
        <p:txBody>
          <a:bodyPr wrap="square">
            <a:spAutoFit/>
          </a:bodyPr>
          <a:lstStyle/>
          <a:p>
            <a:pPr algn="ctr"/>
            <a:r>
              <a:rPr lang="en-US" sz="3600" b="1" dirty="0">
                <a:solidFill>
                  <a:schemeClr val="accent4">
                    <a:lumMod val="60000"/>
                    <a:lumOff val="40000"/>
                  </a:schemeClr>
                </a:solidFill>
                <a:latin typeface="AdvPSSab-B"/>
              </a:rPr>
              <a:t>P</a:t>
            </a:r>
            <a:r>
              <a:rPr lang="en-US" sz="2400" b="1" dirty="0">
                <a:solidFill>
                  <a:schemeClr val="bg1"/>
                </a:solidFill>
                <a:latin typeface="AdvPSSAB-R"/>
              </a:rPr>
              <a:t>athways</a:t>
            </a:r>
          </a:p>
        </p:txBody>
      </p:sp>
      <p:sp>
        <p:nvSpPr>
          <p:cNvPr id="17" name="Rectangle 16"/>
          <p:cNvSpPr/>
          <p:nvPr/>
        </p:nvSpPr>
        <p:spPr>
          <a:xfrm>
            <a:off x="4575027" y="3512895"/>
            <a:ext cx="2520093" cy="646331"/>
          </a:xfrm>
          <a:prstGeom prst="rect">
            <a:avLst/>
          </a:prstGeom>
          <a:solidFill>
            <a:srgbClr val="FF0000"/>
          </a:solidFill>
        </p:spPr>
        <p:txBody>
          <a:bodyPr wrap="square">
            <a:spAutoFit/>
          </a:bodyPr>
          <a:lstStyle/>
          <a:p>
            <a:pPr algn="ctr"/>
            <a:r>
              <a:rPr lang="en-US" sz="3600" b="1" dirty="0">
                <a:solidFill>
                  <a:schemeClr val="accent4">
                    <a:lumMod val="60000"/>
                    <a:lumOff val="40000"/>
                  </a:schemeClr>
                </a:solidFill>
                <a:latin typeface="AdvPSSab-B"/>
              </a:rPr>
              <a:t>A</a:t>
            </a:r>
            <a:r>
              <a:rPr lang="en-US" sz="2400" b="1" dirty="0">
                <a:solidFill>
                  <a:schemeClr val="bg1"/>
                </a:solidFill>
                <a:latin typeface="AdvPSSab-B"/>
              </a:rPr>
              <a:t>nnotated lists</a:t>
            </a:r>
          </a:p>
        </p:txBody>
      </p:sp>
      <p:sp>
        <p:nvSpPr>
          <p:cNvPr id="18" name="Rectangle 17"/>
          <p:cNvSpPr/>
          <p:nvPr/>
        </p:nvSpPr>
        <p:spPr>
          <a:xfrm>
            <a:off x="7651775" y="3512895"/>
            <a:ext cx="2785418" cy="646331"/>
          </a:xfrm>
          <a:prstGeom prst="rect">
            <a:avLst/>
          </a:prstGeom>
          <a:solidFill>
            <a:srgbClr val="FF0000"/>
          </a:solidFill>
        </p:spPr>
        <p:txBody>
          <a:bodyPr wrap="square">
            <a:spAutoFit/>
          </a:bodyPr>
          <a:lstStyle/>
          <a:p>
            <a:pPr algn="ctr"/>
            <a:r>
              <a:rPr lang="en-US" sz="3600" b="1" dirty="0">
                <a:solidFill>
                  <a:schemeClr val="accent4">
                    <a:lumMod val="60000"/>
                    <a:lumOff val="40000"/>
                  </a:schemeClr>
                </a:solidFill>
                <a:latin typeface="AdvPSSab-B"/>
              </a:rPr>
              <a:t>G</a:t>
            </a:r>
            <a:r>
              <a:rPr lang="en-US" sz="2400" b="1" dirty="0">
                <a:solidFill>
                  <a:schemeClr val="bg1"/>
                </a:solidFill>
                <a:latin typeface="AdvPSSab-B"/>
              </a:rPr>
              <a:t>ene signatures</a:t>
            </a:r>
            <a:endParaRPr lang="en-US" sz="2400" b="1" dirty="0">
              <a:solidFill>
                <a:schemeClr val="bg1"/>
              </a:solidFill>
            </a:endParaRPr>
          </a:p>
        </p:txBody>
      </p:sp>
      <p:sp>
        <p:nvSpPr>
          <p:cNvPr id="13" name="Rectangle 12"/>
          <p:cNvSpPr/>
          <p:nvPr/>
        </p:nvSpPr>
        <p:spPr>
          <a:xfrm>
            <a:off x="1923097" y="1320622"/>
            <a:ext cx="8370580" cy="1569660"/>
          </a:xfrm>
          <a:prstGeom prst="rect">
            <a:avLst/>
          </a:prstGeom>
          <a:solidFill>
            <a:schemeClr val="accent1">
              <a:lumMod val="20000"/>
              <a:lumOff val="80000"/>
            </a:schemeClr>
          </a:solidFill>
        </p:spPr>
        <p:txBody>
          <a:bodyPr wrap="square">
            <a:spAutoFit/>
          </a:bodyPr>
          <a:lstStyle/>
          <a:p>
            <a:pPr marL="285750" indent="-285750">
              <a:buFont typeface="Arial" panose="020B0604020202020204" pitchFamily="34" charset="0"/>
              <a:buChar char="•"/>
            </a:pPr>
            <a:r>
              <a:rPr lang="en-US" sz="2800" dirty="0"/>
              <a:t>It is a new data representation concept called </a:t>
            </a:r>
            <a:r>
              <a:rPr lang="en-US" sz="2800" b="1" dirty="0">
                <a:solidFill>
                  <a:srgbClr val="FF0000"/>
                </a:solidFill>
              </a:rPr>
              <a:t>PAG</a:t>
            </a:r>
            <a:r>
              <a:rPr lang="en-US" sz="2800" dirty="0"/>
              <a:t> to support integrative GNPA</a:t>
            </a:r>
          </a:p>
          <a:p>
            <a:pPr marL="742950" lvl="1" indent="-285750">
              <a:buFont typeface="Arial" panose="020B0604020202020204" pitchFamily="34" charset="0"/>
              <a:buChar char="•"/>
            </a:pPr>
            <a:r>
              <a:rPr lang="en-US" sz="2000" dirty="0"/>
              <a:t>Each PAG = a set of genes + curation</a:t>
            </a:r>
          </a:p>
          <a:p>
            <a:pPr marL="742950" lvl="1" indent="-285750">
              <a:buFont typeface="Arial" panose="020B0604020202020204" pitchFamily="34" charset="0"/>
              <a:buChar char="•"/>
            </a:pPr>
            <a:r>
              <a:rPr lang="en-US" sz="2000" dirty="0"/>
              <a:t>Optional information: weights, structure, data links, …</a:t>
            </a:r>
          </a:p>
        </p:txBody>
      </p:sp>
      <p:grpSp>
        <p:nvGrpSpPr>
          <p:cNvPr id="14" name="Group 13"/>
          <p:cNvGrpSpPr/>
          <p:nvPr/>
        </p:nvGrpSpPr>
        <p:grpSpPr>
          <a:xfrm>
            <a:off x="4658577" y="4851413"/>
            <a:ext cx="2436542" cy="1742096"/>
            <a:chOff x="3242160" y="4824115"/>
            <a:chExt cx="2306341" cy="1742096"/>
          </a:xfrm>
        </p:grpSpPr>
        <p:pic>
          <p:nvPicPr>
            <p:cNvPr id="11270" name="Picture 6" descr="http://neurowiki2013.wdfiles.com/local--files/individual%3Agenetic-etiology-of-parkinson-s-disease/img2.JPG"/>
            <p:cNvPicPr>
              <a:picLocks noChangeAspect="1" noChangeArrowheads="1"/>
            </p:cNvPicPr>
            <p:nvPr/>
          </p:nvPicPr>
          <p:blipFill rotWithShape="1">
            <a:blip r:embed="rId4">
              <a:extLst>
                <a:ext uri="{28A0092B-C50C-407E-A947-70E740481C1C}">
                  <a14:useLocalDpi xmlns:a14="http://schemas.microsoft.com/office/drawing/2010/main" val="0"/>
                </a:ext>
              </a:extLst>
            </a:blip>
            <a:srcRect l="53082" b="41437"/>
            <a:stretch/>
          </p:blipFill>
          <p:spPr bwMode="auto">
            <a:xfrm>
              <a:off x="3924232" y="4851413"/>
              <a:ext cx="1624269" cy="17147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http://neurowiki2013.wdfiles.com/local--files/individual%3Agenetic-etiology-of-parkinson-s-disease/img2.JPG"/>
            <p:cNvPicPr>
              <a:picLocks noChangeAspect="1" noChangeArrowheads="1"/>
            </p:cNvPicPr>
            <p:nvPr/>
          </p:nvPicPr>
          <p:blipFill rotWithShape="1">
            <a:blip r:embed="rId4">
              <a:extLst>
                <a:ext uri="{28A0092B-C50C-407E-A947-70E740481C1C}">
                  <a14:useLocalDpi xmlns:a14="http://schemas.microsoft.com/office/drawing/2010/main" val="0"/>
                </a:ext>
              </a:extLst>
            </a:blip>
            <a:srcRect l="650" t="-988" r="79647" b="42425"/>
            <a:stretch/>
          </p:blipFill>
          <p:spPr bwMode="auto">
            <a:xfrm>
              <a:off x="3242160" y="4824115"/>
              <a:ext cx="682119" cy="1742096"/>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7850697" y="4243709"/>
            <a:ext cx="2387575" cy="523220"/>
          </a:xfrm>
          <a:prstGeom prst="rect">
            <a:avLst/>
          </a:prstGeom>
          <a:noFill/>
        </p:spPr>
        <p:txBody>
          <a:bodyPr wrap="square" rtlCol="0">
            <a:spAutoFit/>
          </a:bodyPr>
          <a:lstStyle/>
          <a:p>
            <a:r>
              <a:rPr lang="en-US" sz="1400" dirty="0"/>
              <a:t>From RNA-</a:t>
            </a:r>
            <a:r>
              <a:rPr lang="en-US" sz="1400" dirty="0" err="1"/>
              <a:t>seq</a:t>
            </a:r>
            <a:r>
              <a:rPr lang="en-US" sz="1400" dirty="0"/>
              <a:t>, microarrays, proteomics, …</a:t>
            </a:r>
          </a:p>
        </p:txBody>
      </p:sp>
      <p:sp>
        <p:nvSpPr>
          <p:cNvPr id="15" name="TextBox 14"/>
          <p:cNvSpPr txBox="1"/>
          <p:nvPr/>
        </p:nvSpPr>
        <p:spPr>
          <a:xfrm>
            <a:off x="4707545" y="4230953"/>
            <a:ext cx="2387575" cy="523220"/>
          </a:xfrm>
          <a:prstGeom prst="rect">
            <a:avLst/>
          </a:prstGeom>
          <a:noFill/>
        </p:spPr>
        <p:txBody>
          <a:bodyPr wrap="square" rtlCol="0">
            <a:spAutoFit/>
          </a:bodyPr>
          <a:lstStyle/>
          <a:p>
            <a:r>
              <a:rPr lang="en-US" sz="1400" dirty="0"/>
              <a:t>From RNA-</a:t>
            </a:r>
            <a:r>
              <a:rPr lang="en-US" sz="1400" dirty="0" err="1"/>
              <a:t>seq</a:t>
            </a:r>
            <a:r>
              <a:rPr lang="en-US" sz="1400" dirty="0"/>
              <a:t>, microarrays, proteomics, …</a:t>
            </a:r>
          </a:p>
        </p:txBody>
      </p:sp>
      <p:sp>
        <p:nvSpPr>
          <p:cNvPr id="16" name="TextBox 15"/>
          <p:cNvSpPr txBox="1"/>
          <p:nvPr/>
        </p:nvSpPr>
        <p:spPr>
          <a:xfrm>
            <a:off x="1881373" y="4230953"/>
            <a:ext cx="2345851" cy="523220"/>
          </a:xfrm>
          <a:prstGeom prst="rect">
            <a:avLst/>
          </a:prstGeom>
          <a:noFill/>
        </p:spPr>
        <p:txBody>
          <a:bodyPr wrap="square" rtlCol="0">
            <a:spAutoFit/>
          </a:bodyPr>
          <a:lstStyle/>
          <a:p>
            <a:r>
              <a:rPr lang="en-US" sz="1400" dirty="0"/>
              <a:t>From RNA-</a:t>
            </a:r>
            <a:r>
              <a:rPr lang="en-US" sz="1400" dirty="0" err="1"/>
              <a:t>seq</a:t>
            </a:r>
            <a:r>
              <a:rPr lang="en-US" sz="1400" dirty="0"/>
              <a:t>, microarrays, proteomics, …</a:t>
            </a:r>
          </a:p>
        </p:txBody>
      </p:sp>
      <p:cxnSp>
        <p:nvCxnSpPr>
          <p:cNvPr id="5" name="Straight Arrow Connector 4"/>
          <p:cNvCxnSpPr/>
          <p:nvPr/>
        </p:nvCxnSpPr>
        <p:spPr>
          <a:xfrm flipH="1">
            <a:off x="2865121" y="2890282"/>
            <a:ext cx="2284369" cy="468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644896" y="2890282"/>
            <a:ext cx="24384" cy="468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571070" y="2890282"/>
            <a:ext cx="2390050" cy="468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0129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417557-152E-4DD1-9DE1-8D7F8FFA8E94}"/>
              </a:ext>
            </a:extLst>
          </p:cNvPr>
          <p:cNvPicPr>
            <a:picLocks noChangeAspect="1"/>
          </p:cNvPicPr>
          <p:nvPr/>
        </p:nvPicPr>
        <p:blipFill>
          <a:blip r:embed="rId2"/>
          <a:stretch>
            <a:fillRect/>
          </a:stretch>
        </p:blipFill>
        <p:spPr>
          <a:xfrm>
            <a:off x="3012921" y="2167557"/>
            <a:ext cx="6166158" cy="4496047"/>
          </a:xfrm>
          <a:prstGeom prst="rect">
            <a:avLst/>
          </a:prstGeom>
        </p:spPr>
      </p:pic>
      <p:sp>
        <p:nvSpPr>
          <p:cNvPr id="2" name="Title 1"/>
          <p:cNvSpPr>
            <a:spLocks noGrp="1"/>
          </p:cNvSpPr>
          <p:nvPr>
            <p:ph type="title"/>
          </p:nvPr>
        </p:nvSpPr>
        <p:spPr>
          <a:xfrm>
            <a:off x="2252042" y="252916"/>
            <a:ext cx="7886700" cy="1325563"/>
          </a:xfrm>
        </p:spPr>
        <p:txBody>
          <a:bodyPr>
            <a:noAutofit/>
          </a:bodyPr>
          <a:lstStyle/>
          <a:p>
            <a:r>
              <a:rPr lang="en-US" b="1" dirty="0"/>
              <a:t>An example PAG: “</a:t>
            </a:r>
            <a:r>
              <a:rPr lang="en-US" b="1" dirty="0">
                <a:solidFill>
                  <a:schemeClr val="accent1"/>
                </a:solidFill>
              </a:rPr>
              <a:t>F</a:t>
            </a:r>
            <a:r>
              <a:rPr lang="en-US" b="1" dirty="0">
                <a:solidFill>
                  <a:schemeClr val="accent2"/>
                </a:solidFill>
              </a:rPr>
              <a:t>A</a:t>
            </a:r>
            <a:r>
              <a:rPr lang="en-US" b="1" dirty="0">
                <a:solidFill>
                  <a:schemeClr val="accent6"/>
                </a:solidFill>
              </a:rPr>
              <a:t>X</a:t>
            </a:r>
            <a:r>
              <a:rPr lang="en-US" b="1" dirty="0"/>
              <a:t>003040”</a:t>
            </a:r>
          </a:p>
        </p:txBody>
      </p:sp>
      <p:cxnSp>
        <p:nvCxnSpPr>
          <p:cNvPr id="7" name="Straight Arrow Connector 6"/>
          <p:cNvCxnSpPr/>
          <p:nvPr/>
        </p:nvCxnSpPr>
        <p:spPr>
          <a:xfrm>
            <a:off x="6434593" y="1155357"/>
            <a:ext cx="0" cy="268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082872" y="1423714"/>
            <a:ext cx="1590260" cy="276999"/>
          </a:xfrm>
          <a:prstGeom prst="rect">
            <a:avLst/>
          </a:prstGeom>
          <a:solidFill>
            <a:schemeClr val="accent1">
              <a:lumMod val="20000"/>
              <a:lumOff val="80000"/>
            </a:schemeClr>
          </a:solidFill>
        </p:spPr>
        <p:txBody>
          <a:bodyPr wrap="square" rtlCol="0">
            <a:spAutoFit/>
          </a:bodyPr>
          <a:lstStyle/>
          <a:p>
            <a:r>
              <a:rPr lang="en-US" sz="1200" dirty="0"/>
              <a:t>Functional genomics</a:t>
            </a:r>
          </a:p>
        </p:txBody>
      </p:sp>
      <p:cxnSp>
        <p:nvCxnSpPr>
          <p:cNvPr id="11" name="Straight Arrow Connector 10"/>
          <p:cNvCxnSpPr/>
          <p:nvPr/>
        </p:nvCxnSpPr>
        <p:spPr>
          <a:xfrm>
            <a:off x="6824706" y="1155357"/>
            <a:ext cx="19878" cy="62160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70159" y="1776966"/>
            <a:ext cx="1914938" cy="276999"/>
          </a:xfrm>
          <a:prstGeom prst="rect">
            <a:avLst/>
          </a:prstGeom>
          <a:solidFill>
            <a:schemeClr val="accent2">
              <a:lumMod val="20000"/>
              <a:lumOff val="80000"/>
            </a:schemeClr>
          </a:solidFill>
        </p:spPr>
        <p:txBody>
          <a:bodyPr wrap="square" rtlCol="0">
            <a:spAutoFit/>
          </a:bodyPr>
          <a:lstStyle/>
          <a:p>
            <a:r>
              <a:rPr lang="en-US" sz="1200" dirty="0"/>
              <a:t>Curated from literature</a:t>
            </a:r>
          </a:p>
        </p:txBody>
      </p:sp>
      <p:sp>
        <p:nvSpPr>
          <p:cNvPr id="17" name="TextBox 16"/>
          <p:cNvSpPr txBox="1"/>
          <p:nvPr/>
        </p:nvSpPr>
        <p:spPr>
          <a:xfrm>
            <a:off x="7063244" y="1339958"/>
            <a:ext cx="1590260" cy="276999"/>
          </a:xfrm>
          <a:prstGeom prst="rect">
            <a:avLst/>
          </a:prstGeom>
          <a:solidFill>
            <a:schemeClr val="accent6">
              <a:lumMod val="20000"/>
              <a:lumOff val="80000"/>
            </a:schemeClr>
          </a:solidFill>
        </p:spPr>
        <p:txBody>
          <a:bodyPr wrap="square" rtlCol="0">
            <a:spAutoFit/>
          </a:bodyPr>
          <a:lstStyle/>
          <a:p>
            <a:r>
              <a:rPr lang="en-US" sz="1200" dirty="0"/>
              <a:t>No interactions</a:t>
            </a:r>
          </a:p>
        </p:txBody>
      </p:sp>
      <p:cxnSp>
        <p:nvCxnSpPr>
          <p:cNvPr id="18" name="Straight Arrow Connector 17"/>
          <p:cNvCxnSpPr/>
          <p:nvPr/>
        </p:nvCxnSpPr>
        <p:spPr>
          <a:xfrm>
            <a:off x="7193280" y="1155357"/>
            <a:ext cx="0" cy="184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2342F14-F966-4D05-B65B-765D81B96766}"/>
              </a:ext>
            </a:extLst>
          </p:cNvPr>
          <p:cNvSpPr txBox="1"/>
          <p:nvPr/>
        </p:nvSpPr>
        <p:spPr>
          <a:xfrm>
            <a:off x="2926080" y="6605084"/>
            <a:ext cx="6096000" cy="276999"/>
          </a:xfrm>
          <a:prstGeom prst="rect">
            <a:avLst/>
          </a:prstGeom>
          <a:noFill/>
        </p:spPr>
        <p:txBody>
          <a:bodyPr wrap="square">
            <a:spAutoFit/>
          </a:bodyPr>
          <a:lstStyle/>
          <a:p>
            <a:r>
              <a:rPr lang="en-US" sz="1200" dirty="0"/>
              <a:t>http://discovery.informatics.uab.edu/PAGER/index.php/geneset/view/FAX003040</a:t>
            </a:r>
          </a:p>
        </p:txBody>
      </p:sp>
    </p:spTree>
    <p:extLst>
      <p:ext uri="{BB962C8B-B14F-4D97-AF65-F5344CB8AC3E}">
        <p14:creationId xmlns:p14="http://schemas.microsoft.com/office/powerpoint/2010/main" val="2525095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6248" y="844097"/>
            <a:ext cx="2941865" cy="2853260"/>
          </a:xfrm>
        </p:spPr>
        <p:txBody>
          <a:bodyPr>
            <a:noAutofit/>
          </a:bodyPr>
          <a:lstStyle/>
          <a:p>
            <a:r>
              <a:rPr lang="en-US" sz="4000" b="1" dirty="0"/>
              <a:t>PAG naming Standard</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32252"/>
          <a:stretch/>
        </p:blipFill>
        <p:spPr>
          <a:xfrm>
            <a:off x="4688113" y="365127"/>
            <a:ext cx="5602515" cy="6408673"/>
          </a:xfrm>
          <a:prstGeom prst="rect">
            <a:avLst/>
          </a:prstGeom>
        </p:spPr>
      </p:pic>
      <p:sp>
        <p:nvSpPr>
          <p:cNvPr id="5" name="Rectangle 4"/>
          <p:cNvSpPr/>
          <p:nvPr/>
        </p:nvSpPr>
        <p:spPr>
          <a:xfrm>
            <a:off x="1746248" y="6003235"/>
            <a:ext cx="2530892" cy="523220"/>
          </a:xfrm>
          <a:prstGeom prst="rect">
            <a:avLst/>
          </a:prstGeom>
        </p:spPr>
        <p:txBody>
          <a:bodyPr wrap="square">
            <a:spAutoFit/>
          </a:bodyPr>
          <a:lstStyle/>
          <a:p>
            <a:r>
              <a:rPr lang="en-US" sz="1400" i="1" dirty="0"/>
              <a:t>Yue et al (2015) Bioinformatics</a:t>
            </a:r>
            <a:r>
              <a:rPr lang="en-US" sz="1400" dirty="0"/>
              <a:t>, Vol. 31, No. 12, pp. i250-i257</a:t>
            </a:r>
          </a:p>
        </p:txBody>
      </p:sp>
    </p:spTree>
    <p:extLst>
      <p:ext uri="{BB962C8B-B14F-4D97-AF65-F5344CB8AC3E}">
        <p14:creationId xmlns:p14="http://schemas.microsoft.com/office/powerpoint/2010/main" val="2998945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AEC674E-95A6-4225-8AE3-4B1FDD64A28E}" type="slidenum">
              <a:rPr lang="en-US" smtClean="0"/>
              <a:t>7</a:t>
            </a:fld>
            <a:endParaRPr lang="en-US"/>
          </a:p>
        </p:txBody>
      </p:sp>
      <p:sp>
        <p:nvSpPr>
          <p:cNvPr id="2" name="Title 1"/>
          <p:cNvSpPr>
            <a:spLocks noGrp="1"/>
          </p:cNvSpPr>
          <p:nvPr>
            <p:ph type="title" idx="4294967295"/>
          </p:nvPr>
        </p:nvSpPr>
        <p:spPr>
          <a:xfrm>
            <a:off x="1574359" y="317413"/>
            <a:ext cx="7886700" cy="619125"/>
          </a:xfrm>
        </p:spPr>
        <p:txBody>
          <a:bodyPr>
            <a:normAutofit fontScale="90000"/>
          </a:bodyPr>
          <a:lstStyle/>
          <a:p>
            <a:r>
              <a:rPr lang="en-US" b="1" dirty="0"/>
              <a:t>New PAGER 3.0</a:t>
            </a:r>
            <a:br>
              <a:rPr lang="en-US" sz="3200" dirty="0"/>
            </a:br>
            <a:r>
              <a:rPr lang="en-US" sz="2200" dirty="0">
                <a:solidFill>
                  <a:schemeClr val="tx2"/>
                </a:solidFill>
              </a:rPr>
              <a:t>(</a:t>
            </a:r>
            <a:r>
              <a:rPr lang="en-US" sz="2200" dirty="0">
                <a:solidFill>
                  <a:schemeClr val="tx2"/>
                </a:solidFill>
                <a:hlinkClick r:id="rId3"/>
              </a:rPr>
              <a:t>http://discovery.informatics.uab.edu/PAGER/</a:t>
            </a:r>
            <a:r>
              <a:rPr lang="en-US" sz="2200" dirty="0">
                <a:solidFill>
                  <a:schemeClr val="tx2"/>
                </a:solidFill>
              </a:rPr>
              <a:t>)</a:t>
            </a:r>
          </a:p>
        </p:txBody>
      </p:sp>
      <p:pic>
        <p:nvPicPr>
          <p:cNvPr id="4" name="Picture 3">
            <a:extLst>
              <a:ext uri="{FF2B5EF4-FFF2-40B4-BE49-F238E27FC236}">
                <a16:creationId xmlns:a16="http://schemas.microsoft.com/office/drawing/2014/main" id="{E3D38541-EF6F-4504-9D1F-70868663FEFB}"/>
              </a:ext>
            </a:extLst>
          </p:cNvPr>
          <p:cNvPicPr>
            <a:picLocks noChangeAspect="1"/>
          </p:cNvPicPr>
          <p:nvPr/>
        </p:nvPicPr>
        <p:blipFill>
          <a:blip r:embed="rId4"/>
          <a:stretch>
            <a:fillRect/>
          </a:stretch>
        </p:blipFill>
        <p:spPr>
          <a:xfrm>
            <a:off x="1660209" y="1387910"/>
            <a:ext cx="7521892" cy="5151002"/>
          </a:xfrm>
          <a:prstGeom prst="rect">
            <a:avLst/>
          </a:prstGeom>
        </p:spPr>
      </p:pic>
      <p:pic>
        <p:nvPicPr>
          <p:cNvPr id="7" name="Picture 6">
            <a:extLst>
              <a:ext uri="{FF2B5EF4-FFF2-40B4-BE49-F238E27FC236}">
                <a16:creationId xmlns:a16="http://schemas.microsoft.com/office/drawing/2014/main" id="{9BBC81C0-8D00-491E-8E35-292B3F04773B}"/>
              </a:ext>
            </a:extLst>
          </p:cNvPr>
          <p:cNvPicPr>
            <a:picLocks noChangeAspect="1"/>
          </p:cNvPicPr>
          <p:nvPr/>
        </p:nvPicPr>
        <p:blipFill>
          <a:blip r:embed="rId5"/>
          <a:stretch>
            <a:fillRect/>
          </a:stretch>
        </p:blipFill>
        <p:spPr>
          <a:xfrm>
            <a:off x="7253287" y="501650"/>
            <a:ext cx="4143375" cy="3256075"/>
          </a:xfrm>
          <a:prstGeom prst="rect">
            <a:avLst/>
          </a:prstGeom>
        </p:spPr>
      </p:pic>
      <p:pic>
        <p:nvPicPr>
          <p:cNvPr id="13" name="Picture 12">
            <a:extLst>
              <a:ext uri="{FF2B5EF4-FFF2-40B4-BE49-F238E27FC236}">
                <a16:creationId xmlns:a16="http://schemas.microsoft.com/office/drawing/2014/main" id="{E0AEEADA-A54C-4257-88E4-51AC5DE9EF23}"/>
              </a:ext>
            </a:extLst>
          </p:cNvPr>
          <p:cNvPicPr>
            <a:picLocks noChangeAspect="1"/>
          </p:cNvPicPr>
          <p:nvPr/>
        </p:nvPicPr>
        <p:blipFill>
          <a:blip r:embed="rId6"/>
          <a:stretch>
            <a:fillRect/>
          </a:stretch>
        </p:blipFill>
        <p:spPr>
          <a:xfrm>
            <a:off x="6859620" y="2129687"/>
            <a:ext cx="4801618" cy="2376488"/>
          </a:xfrm>
          <a:prstGeom prst="rect">
            <a:avLst/>
          </a:prstGeom>
        </p:spPr>
      </p:pic>
      <p:pic>
        <p:nvPicPr>
          <p:cNvPr id="15" name="Picture 14">
            <a:extLst>
              <a:ext uri="{FF2B5EF4-FFF2-40B4-BE49-F238E27FC236}">
                <a16:creationId xmlns:a16="http://schemas.microsoft.com/office/drawing/2014/main" id="{EDC99DC3-46DE-4E5D-A8F7-EDC79A57DFBE}"/>
              </a:ext>
            </a:extLst>
          </p:cNvPr>
          <p:cNvPicPr>
            <a:picLocks noChangeAspect="1"/>
          </p:cNvPicPr>
          <p:nvPr/>
        </p:nvPicPr>
        <p:blipFill>
          <a:blip r:embed="rId7"/>
          <a:stretch>
            <a:fillRect/>
          </a:stretch>
        </p:blipFill>
        <p:spPr>
          <a:xfrm>
            <a:off x="6412963" y="3896861"/>
            <a:ext cx="5248275" cy="2242114"/>
          </a:xfrm>
          <a:prstGeom prst="rect">
            <a:avLst/>
          </a:prstGeom>
        </p:spPr>
      </p:pic>
      <p:sp>
        <p:nvSpPr>
          <p:cNvPr id="17" name="TextBox 16">
            <a:extLst>
              <a:ext uri="{FF2B5EF4-FFF2-40B4-BE49-F238E27FC236}">
                <a16:creationId xmlns:a16="http://schemas.microsoft.com/office/drawing/2014/main" id="{4E73C31B-A223-4660-9828-2544913ACA51}"/>
              </a:ext>
            </a:extLst>
          </p:cNvPr>
          <p:cNvSpPr txBox="1"/>
          <p:nvPr/>
        </p:nvSpPr>
        <p:spPr>
          <a:xfrm>
            <a:off x="1847960" y="6462604"/>
            <a:ext cx="9017962" cy="430887"/>
          </a:xfrm>
          <a:prstGeom prst="rect">
            <a:avLst/>
          </a:prstGeom>
          <a:noFill/>
        </p:spPr>
        <p:txBody>
          <a:bodyPr wrap="square">
            <a:spAutoFit/>
          </a:bodyPr>
          <a:lstStyle/>
          <a:p>
            <a:r>
              <a:rPr lang="en-US" sz="1100" b="0" i="0" dirty="0">
                <a:solidFill>
                  <a:srgbClr val="000000"/>
                </a:solidFill>
                <a:effectLst/>
                <a:latin typeface="Times New Roman" panose="02020603050405020304" pitchFamily="18" charset="0"/>
              </a:rPr>
              <a:t>Yue, et al, </a:t>
            </a:r>
            <a:r>
              <a:rPr lang="en-US" sz="1100" dirty="0">
                <a:solidFill>
                  <a:srgbClr val="000000"/>
                </a:solidFill>
                <a:latin typeface="Times New Roman" panose="02020603050405020304" pitchFamily="18" charset="0"/>
              </a:rPr>
              <a:t>PAGER 3.0: an update to a comprehensive database of human pathways, annotated gene lists, and gene signatures for system-scale characterization of Omics data (unpublished)</a:t>
            </a:r>
          </a:p>
        </p:txBody>
      </p:sp>
    </p:spTree>
    <p:extLst>
      <p:ext uri="{BB962C8B-B14F-4D97-AF65-F5344CB8AC3E}">
        <p14:creationId xmlns:p14="http://schemas.microsoft.com/office/powerpoint/2010/main" val="414339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2901" y="-127927"/>
            <a:ext cx="7441924" cy="1325563"/>
          </a:xfrm>
        </p:spPr>
        <p:txBody>
          <a:bodyPr>
            <a:normAutofit/>
          </a:bodyPr>
          <a:lstStyle/>
          <a:p>
            <a:r>
              <a:rPr lang="en-US" altLang="zh-CN" sz="4000" b="1" dirty="0"/>
              <a:t>PAG data coverage in PAGER 3.0</a:t>
            </a:r>
            <a:endParaRPr lang="zh-CN" altLang="en-US" sz="4000" dirty="0"/>
          </a:p>
        </p:txBody>
      </p:sp>
      <p:graphicFrame>
        <p:nvGraphicFramePr>
          <p:cNvPr id="3" name="Table 2">
            <a:extLst>
              <a:ext uri="{FF2B5EF4-FFF2-40B4-BE49-F238E27FC236}">
                <a16:creationId xmlns:a16="http://schemas.microsoft.com/office/drawing/2014/main" id="{9E9F7EC6-0A99-43F8-98A4-7C49F77C38FA}"/>
              </a:ext>
            </a:extLst>
          </p:cNvPr>
          <p:cNvGraphicFramePr>
            <a:graphicFrameLocks noGrp="1"/>
          </p:cNvGraphicFramePr>
          <p:nvPr>
            <p:extLst>
              <p:ext uri="{D42A27DB-BD31-4B8C-83A1-F6EECF244321}">
                <p14:modId xmlns:p14="http://schemas.microsoft.com/office/powerpoint/2010/main" val="1056894364"/>
              </p:ext>
            </p:extLst>
          </p:nvPr>
        </p:nvGraphicFramePr>
        <p:xfrm>
          <a:off x="964180" y="851404"/>
          <a:ext cx="4994659" cy="5900088"/>
        </p:xfrm>
        <a:graphic>
          <a:graphicData uri="http://schemas.openxmlformats.org/drawingml/2006/table">
            <a:tbl>
              <a:tblPr/>
              <a:tblGrid>
                <a:gridCol w="1564882">
                  <a:extLst>
                    <a:ext uri="{9D8B030D-6E8A-4147-A177-3AD203B41FA5}">
                      <a16:colId xmlns:a16="http://schemas.microsoft.com/office/drawing/2014/main" val="2290693555"/>
                    </a:ext>
                  </a:extLst>
                </a:gridCol>
                <a:gridCol w="1174953">
                  <a:extLst>
                    <a:ext uri="{9D8B030D-6E8A-4147-A177-3AD203B41FA5}">
                      <a16:colId xmlns:a16="http://schemas.microsoft.com/office/drawing/2014/main" val="870874084"/>
                    </a:ext>
                  </a:extLst>
                </a:gridCol>
                <a:gridCol w="1005162">
                  <a:extLst>
                    <a:ext uri="{9D8B030D-6E8A-4147-A177-3AD203B41FA5}">
                      <a16:colId xmlns:a16="http://schemas.microsoft.com/office/drawing/2014/main" val="202870665"/>
                    </a:ext>
                  </a:extLst>
                </a:gridCol>
                <a:gridCol w="679164">
                  <a:extLst>
                    <a:ext uri="{9D8B030D-6E8A-4147-A177-3AD203B41FA5}">
                      <a16:colId xmlns:a16="http://schemas.microsoft.com/office/drawing/2014/main" val="3016298196"/>
                    </a:ext>
                  </a:extLst>
                </a:gridCol>
                <a:gridCol w="570498">
                  <a:extLst>
                    <a:ext uri="{9D8B030D-6E8A-4147-A177-3AD203B41FA5}">
                      <a16:colId xmlns:a16="http://schemas.microsoft.com/office/drawing/2014/main" val="2868589201"/>
                    </a:ext>
                  </a:extLst>
                </a:gridCol>
              </a:tblGrid>
              <a:tr h="146330">
                <a:tc>
                  <a:txBody>
                    <a:bodyPr/>
                    <a:lstStyle/>
                    <a:p>
                      <a:pPr algn="ctr" rtl="0" fontAlgn="ctr"/>
                      <a:r>
                        <a:rPr lang="en-US" sz="1000" b="1" i="0" u="none" strike="noStrike" dirty="0">
                          <a:solidFill>
                            <a:srgbClr val="333333"/>
                          </a:solidFill>
                          <a:effectLst/>
                          <a:latin typeface="Calibri" panose="020F0502020204030204" pitchFamily="34" charset="0"/>
                        </a:rPr>
                        <a:t>Data Type</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1" i="0" u="none" strike="noStrike" dirty="0">
                          <a:solidFill>
                            <a:srgbClr val="333333"/>
                          </a:solidFill>
                          <a:effectLst/>
                          <a:latin typeface="Calibri" panose="020F0502020204030204" pitchFamily="34" charset="0"/>
                        </a:rPr>
                        <a:t>Data Source</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1" i="0" u="none" strike="noStrike" dirty="0">
                          <a:solidFill>
                            <a:srgbClr val="333333"/>
                          </a:solidFill>
                          <a:effectLst/>
                          <a:latin typeface="Calibri" panose="020F0502020204030204" pitchFamily="34" charset="0"/>
                        </a:rPr>
                        <a:t>Number</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Times New Roman" panose="02020603050405020304" pitchFamily="18" charset="0"/>
                        </a:rPr>
                        <a:t>Type</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Times New Roman" panose="02020603050405020304" pitchFamily="18" charset="0"/>
                        </a:rPr>
                        <a:t>Version</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5829418"/>
                  </a:ext>
                </a:extLst>
              </a:tr>
              <a:tr h="146330">
                <a:tc rowSpan="3">
                  <a:txBody>
                    <a:bodyPr/>
                    <a:lstStyle/>
                    <a:p>
                      <a:pPr algn="ctr" rtl="0" fontAlgn="ctr"/>
                      <a:r>
                        <a:rPr lang="en-US" sz="1200" b="1" i="0" u="none" strike="noStrike" dirty="0">
                          <a:solidFill>
                            <a:srgbClr val="333333"/>
                          </a:solidFill>
                          <a:effectLst/>
                          <a:latin typeface="Calibri" panose="020F0502020204030204" pitchFamily="34" charset="0"/>
                        </a:rPr>
                        <a:t>Diseases</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333333"/>
                          </a:solidFill>
                          <a:effectLst/>
                          <a:latin typeface="Calibri" panose="020F0502020204030204" pitchFamily="34" charset="0"/>
                        </a:rPr>
                        <a:t>GAD</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rPr>
                        <a:t>1671</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rPr>
                        <a:t>G</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1</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4462609"/>
                  </a:ext>
                </a:extLst>
              </a:tr>
              <a:tr h="146330">
                <a:tc vMerge="1">
                  <a:txBody>
                    <a:bodyPr/>
                    <a:lstStyle/>
                    <a:p>
                      <a:endParaRPr lang="en-US"/>
                    </a:p>
                  </a:txBody>
                  <a:tcPr/>
                </a:tc>
                <a:tc>
                  <a:txBody>
                    <a:bodyPr/>
                    <a:lstStyle/>
                    <a:p>
                      <a:pPr algn="ctr" rtl="0" fontAlgn="ctr"/>
                      <a:r>
                        <a:rPr lang="en-US" sz="800" b="0" i="0" u="none" strike="noStrike">
                          <a:solidFill>
                            <a:srgbClr val="333333"/>
                          </a:solidFill>
                          <a:effectLst/>
                          <a:latin typeface="Calibri" panose="020F0502020204030204" pitchFamily="34" charset="0"/>
                        </a:rPr>
                        <a:t>GWAS Catalog</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rPr>
                        <a:t>1230</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G</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1</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9415664"/>
                  </a:ext>
                </a:extLst>
              </a:tr>
              <a:tr h="146330">
                <a:tc vMerge="1">
                  <a:txBody>
                    <a:bodyPr/>
                    <a:lstStyle/>
                    <a:p>
                      <a:endParaRPr lang="en-US"/>
                    </a:p>
                  </a:txBody>
                  <a:tcPr/>
                </a:tc>
                <a:tc>
                  <a:txBody>
                    <a:bodyPr/>
                    <a:lstStyle/>
                    <a:p>
                      <a:pPr algn="ctr" rtl="0" fontAlgn="ctr"/>
                      <a:r>
                        <a:rPr lang="en-US" sz="800" b="0" i="0" u="none" strike="noStrike">
                          <a:solidFill>
                            <a:srgbClr val="333333"/>
                          </a:solidFill>
                          <a:effectLst/>
                          <a:latin typeface="Calibri" panose="020F0502020204030204" pitchFamily="34" charset="0"/>
                        </a:rPr>
                        <a:t>Phewas</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rPr>
                        <a:t>1358</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G</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2</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0212605"/>
                  </a:ext>
                </a:extLst>
              </a:tr>
              <a:tr h="146330">
                <a:tc rowSpan="3">
                  <a:txBody>
                    <a:bodyPr/>
                    <a:lstStyle/>
                    <a:p>
                      <a:pPr algn="ctr" rtl="0" fontAlgn="ctr"/>
                      <a:r>
                        <a:rPr lang="en-US" sz="1200" b="1" i="0" u="none" strike="noStrike" dirty="0">
                          <a:solidFill>
                            <a:srgbClr val="333333"/>
                          </a:solidFill>
                          <a:effectLst/>
                          <a:latin typeface="Calibri" panose="020F0502020204030204" pitchFamily="34" charset="0"/>
                        </a:rPr>
                        <a:t>Gene Expression Signatures</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333333"/>
                          </a:solidFill>
                          <a:effectLst/>
                          <a:latin typeface="Calibri" panose="020F0502020204030204" pitchFamily="34" charset="0"/>
                        </a:rPr>
                        <a:t>MSigDB</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333333"/>
                          </a:solidFill>
                          <a:effectLst/>
                          <a:latin typeface="Calibri" panose="020F0502020204030204" pitchFamily="34" charset="0"/>
                        </a:rPr>
                        <a:t>8,377</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P,G</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1</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8408653"/>
                  </a:ext>
                </a:extLst>
              </a:tr>
              <a:tr h="146330">
                <a:tc vMerge="1">
                  <a:txBody>
                    <a:bodyPr/>
                    <a:lstStyle/>
                    <a:p>
                      <a:endParaRPr lang="en-US"/>
                    </a:p>
                  </a:txBody>
                  <a:tcPr/>
                </a:tc>
                <a:tc>
                  <a:txBody>
                    <a:bodyPr/>
                    <a:lstStyle/>
                    <a:p>
                      <a:pPr algn="ctr" rtl="0" fontAlgn="ctr"/>
                      <a:r>
                        <a:rPr lang="en-US" sz="800" b="0" i="0" u="none" strike="noStrike">
                          <a:solidFill>
                            <a:srgbClr val="333333"/>
                          </a:solidFill>
                          <a:effectLst/>
                          <a:latin typeface="Calibri" panose="020F0502020204030204" pitchFamily="34" charset="0"/>
                        </a:rPr>
                        <a:t>GeneSigDB</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rPr>
                        <a:t>2942</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G</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1</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169068"/>
                  </a:ext>
                </a:extLst>
              </a:tr>
              <a:tr h="146330">
                <a:tc vMerge="1">
                  <a:txBody>
                    <a:bodyPr/>
                    <a:lstStyle/>
                    <a:p>
                      <a:endParaRPr lang="en-US"/>
                    </a:p>
                  </a:txBody>
                  <a:tcPr/>
                </a:tc>
                <a:tc>
                  <a:txBody>
                    <a:bodyPr/>
                    <a:lstStyle/>
                    <a:p>
                      <a:pPr algn="ctr" rtl="0" fontAlgn="ctr"/>
                      <a:r>
                        <a:rPr lang="en-US" sz="800" b="0" i="0" u="none" strike="noStrike">
                          <a:solidFill>
                            <a:srgbClr val="000000"/>
                          </a:solidFill>
                          <a:effectLst/>
                          <a:latin typeface="Calibri" panose="020F0502020204030204" pitchFamily="34" charset="0"/>
                        </a:rPr>
                        <a:t>MSigDB-ImmuneSigDB</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rPr>
                        <a:t>4852</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G</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2</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2648054"/>
                  </a:ext>
                </a:extLst>
              </a:tr>
              <a:tr h="146330">
                <a:tc rowSpan="2">
                  <a:txBody>
                    <a:bodyPr/>
                    <a:lstStyle/>
                    <a:p>
                      <a:pPr algn="ctr" rtl="0" fontAlgn="ctr"/>
                      <a:r>
                        <a:rPr lang="en-US" sz="1200" b="1" i="0" u="none" strike="noStrike" dirty="0">
                          <a:solidFill>
                            <a:srgbClr val="000000"/>
                          </a:solidFill>
                          <a:effectLst/>
                          <a:latin typeface="Calibri" panose="020F0502020204030204" pitchFamily="34" charset="0"/>
                        </a:rPr>
                        <a:t>Drug-Gene Interactions</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panose="020F0502020204030204" pitchFamily="34" charset="0"/>
                        </a:rPr>
                        <a:t>PharmGKB</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333333"/>
                          </a:solidFill>
                          <a:effectLst/>
                          <a:latin typeface="Calibri" panose="020F0502020204030204" pitchFamily="34" charset="0"/>
                        </a:rPr>
                        <a:t>102</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P</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1</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6527887"/>
                  </a:ext>
                </a:extLst>
              </a:tr>
              <a:tr h="146330">
                <a:tc vMerge="1">
                  <a:txBody>
                    <a:bodyPr/>
                    <a:lstStyle/>
                    <a:p>
                      <a:endParaRPr lang="en-US"/>
                    </a:p>
                  </a:txBody>
                  <a:tcPr/>
                </a:tc>
                <a:tc>
                  <a:txBody>
                    <a:bodyPr/>
                    <a:lstStyle/>
                    <a:p>
                      <a:pPr algn="ctr" rtl="0" fontAlgn="ctr"/>
                      <a:r>
                        <a:rPr lang="en-US" sz="800" b="0" i="0" u="none" strike="noStrike">
                          <a:solidFill>
                            <a:srgbClr val="333333"/>
                          </a:solidFill>
                          <a:effectLst/>
                          <a:latin typeface="Calibri" panose="020F0502020204030204" pitchFamily="34" charset="0"/>
                        </a:rPr>
                        <a:t>DSigDB</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rPr>
                        <a:t>22455</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G</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2</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4685898"/>
                  </a:ext>
                </a:extLst>
              </a:tr>
              <a:tr h="146330">
                <a:tc>
                  <a:txBody>
                    <a:bodyPr/>
                    <a:lstStyle/>
                    <a:p>
                      <a:pPr algn="ctr" rtl="0" fontAlgn="ctr"/>
                      <a:r>
                        <a:rPr lang="en-US" sz="1200" b="1" i="0" u="none" strike="noStrike" dirty="0">
                          <a:solidFill>
                            <a:srgbClr val="000000"/>
                          </a:solidFill>
                          <a:effectLst/>
                          <a:latin typeface="Calibri" panose="020F0502020204030204" pitchFamily="34" charset="0"/>
                        </a:rPr>
                        <a:t>Genes</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panose="020F0502020204030204" pitchFamily="34" charset="0"/>
                        </a:rPr>
                        <a:t>Genome Data</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rPr>
                        <a:t>17363</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N</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1</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091517"/>
                  </a:ext>
                </a:extLst>
              </a:tr>
              <a:tr h="146330">
                <a:tc rowSpan="4">
                  <a:txBody>
                    <a:bodyPr/>
                    <a:lstStyle/>
                    <a:p>
                      <a:pPr algn="ctr" rtl="0" fontAlgn="ctr"/>
                      <a:r>
                        <a:rPr lang="en-US" sz="1200" b="1" i="0" u="none" strike="noStrike" dirty="0">
                          <a:solidFill>
                            <a:srgbClr val="FF0000"/>
                          </a:solidFill>
                          <a:effectLst/>
                          <a:latin typeface="Calibri" panose="020F0502020204030204" pitchFamily="34" charset="0"/>
                        </a:rPr>
                        <a:t>Proteins</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panose="020F0502020204030204" pitchFamily="34" charset="0"/>
                        </a:rPr>
                        <a:t>Protein Lounge</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333333"/>
                          </a:solidFill>
                          <a:effectLst/>
                          <a:latin typeface="Calibri" panose="020F0502020204030204" pitchFamily="34" charset="0"/>
                        </a:rPr>
                        <a:t>388</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P</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1</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295281"/>
                  </a:ext>
                </a:extLst>
              </a:tr>
              <a:tr h="146330">
                <a:tc vMerge="1">
                  <a:txBody>
                    <a:bodyPr/>
                    <a:lstStyle/>
                    <a:p>
                      <a:endParaRPr lang="en-US"/>
                    </a:p>
                  </a:txBody>
                  <a:tcPr/>
                </a:tc>
                <a:tc>
                  <a:txBody>
                    <a:bodyPr/>
                    <a:lstStyle/>
                    <a:p>
                      <a:pPr algn="ctr" rtl="0" fontAlgn="ctr"/>
                      <a:r>
                        <a:rPr lang="en-US" sz="800" b="0" i="0" u="none" strike="noStrike">
                          <a:solidFill>
                            <a:srgbClr val="333333"/>
                          </a:solidFill>
                          <a:effectLst/>
                          <a:latin typeface="Calibri" panose="020F0502020204030204" pitchFamily="34" charset="0"/>
                        </a:rPr>
                        <a:t>Pfam</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rPr>
                        <a:t>1161</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A</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2</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9514373"/>
                  </a:ext>
                </a:extLst>
              </a:tr>
              <a:tr h="146330">
                <a:tc vMerge="1">
                  <a:txBody>
                    <a:bodyPr/>
                    <a:lstStyle/>
                    <a:p>
                      <a:endParaRPr lang="en-US"/>
                    </a:p>
                  </a:txBody>
                  <a:tcPr/>
                </a:tc>
                <a:tc>
                  <a:txBody>
                    <a:bodyPr/>
                    <a:lstStyle/>
                    <a:p>
                      <a:pPr algn="ctr" rtl="0" fontAlgn="ctr"/>
                      <a:r>
                        <a:rPr lang="en-US" sz="800" b="0" i="0" u="none" strike="noStrike" dirty="0">
                          <a:solidFill>
                            <a:schemeClr val="tx1"/>
                          </a:solidFill>
                          <a:effectLst/>
                          <a:latin typeface="Calibri" panose="020F0502020204030204" pitchFamily="34" charset="0"/>
                        </a:rPr>
                        <a:t>Isozyme</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dirty="0">
                          <a:solidFill>
                            <a:schemeClr val="tx1"/>
                          </a:solidFill>
                          <a:effectLst/>
                          <a:latin typeface="Calibri" panose="020F0502020204030204" pitchFamily="34" charset="0"/>
                        </a:rPr>
                        <a:t>484</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chemeClr val="tx1"/>
                          </a:solidFill>
                          <a:effectLst/>
                          <a:latin typeface="Calibri" panose="020F0502020204030204" pitchFamily="34" charset="0"/>
                        </a:rPr>
                        <a:t>G</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chemeClr val="tx1"/>
                          </a:solidFill>
                          <a:effectLst/>
                          <a:latin typeface="Calibri" panose="020F0502020204030204" pitchFamily="34" charset="0"/>
                        </a:rPr>
                        <a:t>2</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860024"/>
                  </a:ext>
                </a:extLst>
              </a:tr>
              <a:tr h="146330">
                <a:tc vMerge="1">
                  <a:txBody>
                    <a:bodyPr/>
                    <a:lstStyle/>
                    <a:p>
                      <a:endParaRPr lang="en-US"/>
                    </a:p>
                  </a:txBody>
                  <a:tcPr/>
                </a:tc>
                <a:tc>
                  <a:txBody>
                    <a:bodyPr/>
                    <a:lstStyle/>
                    <a:p>
                      <a:pPr algn="ctr" fontAlgn="ctr"/>
                      <a:r>
                        <a:rPr lang="en-US" sz="800" b="0" i="0" u="none" strike="noStrike">
                          <a:solidFill>
                            <a:srgbClr val="FF0000"/>
                          </a:solidFill>
                          <a:effectLst/>
                          <a:latin typeface="Times New Roman" panose="02020603050405020304" pitchFamily="18" charset="0"/>
                        </a:rPr>
                        <a:t>HPA-normProtein</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0000"/>
                          </a:solidFill>
                          <a:effectLst/>
                          <a:latin typeface="Times New Roman" panose="02020603050405020304" pitchFamily="18" charset="0"/>
                        </a:rPr>
                        <a:t>105</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0000"/>
                          </a:solidFill>
                          <a:effectLst/>
                          <a:latin typeface="Calibri" panose="020F0502020204030204" pitchFamily="34" charset="0"/>
                        </a:rPr>
                        <a:t>G</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FF0000"/>
                          </a:solidFill>
                          <a:effectLst/>
                          <a:latin typeface="Calibri" panose="020F0502020204030204" pitchFamily="34" charset="0"/>
                        </a:rPr>
                        <a:t>3</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3085343"/>
                  </a:ext>
                </a:extLst>
              </a:tr>
              <a:tr h="146330">
                <a:tc rowSpan="7">
                  <a:txBody>
                    <a:bodyPr/>
                    <a:lstStyle/>
                    <a:p>
                      <a:pPr algn="ctr" rtl="0" fontAlgn="ctr"/>
                      <a:r>
                        <a:rPr lang="en-US" sz="1200" b="1" i="0" u="none" strike="noStrike" dirty="0">
                          <a:solidFill>
                            <a:srgbClr val="FF0000"/>
                          </a:solidFill>
                          <a:effectLst/>
                          <a:latin typeface="Calibri" panose="020F0502020204030204" pitchFamily="34" charset="0"/>
                        </a:rPr>
                        <a:t>Pathways</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panose="020F0502020204030204" pitchFamily="34" charset="0"/>
                        </a:rPr>
                        <a:t>SPIKE</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333333"/>
                          </a:solidFill>
                          <a:effectLst/>
                          <a:latin typeface="Calibri" panose="020F0502020204030204" pitchFamily="34" charset="0"/>
                        </a:rPr>
                        <a:t>28</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P</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1</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2968956"/>
                  </a:ext>
                </a:extLst>
              </a:tr>
              <a:tr h="146330">
                <a:tc vMerge="1">
                  <a:txBody>
                    <a:bodyPr/>
                    <a:lstStyle/>
                    <a:p>
                      <a:endParaRPr lang="en-US"/>
                    </a:p>
                  </a:txBody>
                  <a:tcPr/>
                </a:tc>
                <a:tc>
                  <a:txBody>
                    <a:bodyPr/>
                    <a:lstStyle/>
                    <a:p>
                      <a:pPr algn="ctr" rtl="0" fontAlgn="ctr"/>
                      <a:r>
                        <a:rPr lang="en-US" sz="800" b="0" i="0" u="none" strike="noStrike">
                          <a:solidFill>
                            <a:srgbClr val="000000"/>
                          </a:solidFill>
                          <a:effectLst/>
                          <a:latin typeface="Calibri" panose="020F0502020204030204" pitchFamily="34" charset="0"/>
                        </a:rPr>
                        <a:t>WikiPathway</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333333"/>
                          </a:solidFill>
                          <a:effectLst/>
                          <a:latin typeface="Calibri" panose="020F0502020204030204" pitchFamily="34" charset="0"/>
                        </a:rPr>
                        <a:t>144</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P</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1</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3563705"/>
                  </a:ext>
                </a:extLst>
              </a:tr>
              <a:tr h="146330">
                <a:tc vMerge="1">
                  <a:txBody>
                    <a:bodyPr/>
                    <a:lstStyle/>
                    <a:p>
                      <a:endParaRPr lang="en-US"/>
                    </a:p>
                  </a:txBody>
                  <a:tcPr/>
                </a:tc>
                <a:tc>
                  <a:txBody>
                    <a:bodyPr/>
                    <a:lstStyle/>
                    <a:p>
                      <a:pPr algn="ctr" rtl="0" fontAlgn="ctr"/>
                      <a:r>
                        <a:rPr lang="en-US" sz="800" b="0" i="0" u="none" strike="noStrike">
                          <a:solidFill>
                            <a:srgbClr val="000000"/>
                          </a:solidFill>
                          <a:effectLst/>
                          <a:latin typeface="Calibri" panose="020F0502020204030204" pitchFamily="34" charset="0"/>
                        </a:rPr>
                        <a:t>HPD-Reactome</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rPr>
                        <a:t>528</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P</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1</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3761036"/>
                  </a:ext>
                </a:extLst>
              </a:tr>
              <a:tr h="146330">
                <a:tc vMerge="1">
                  <a:txBody>
                    <a:bodyPr/>
                    <a:lstStyle/>
                    <a:p>
                      <a:endParaRPr lang="en-US"/>
                    </a:p>
                  </a:txBody>
                  <a:tcPr/>
                </a:tc>
                <a:tc>
                  <a:txBody>
                    <a:bodyPr/>
                    <a:lstStyle/>
                    <a:p>
                      <a:pPr algn="ctr" rtl="0" fontAlgn="ctr"/>
                      <a:r>
                        <a:rPr lang="en-US" sz="800" b="0" i="0" u="none" strike="noStrike">
                          <a:solidFill>
                            <a:srgbClr val="000000"/>
                          </a:solidFill>
                          <a:effectLst/>
                          <a:latin typeface="Calibri" panose="020F0502020204030204" pitchFamily="34" charset="0"/>
                        </a:rPr>
                        <a:t>HPD-BioCarta</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rPr>
                        <a:t>252</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P</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1</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0646688"/>
                  </a:ext>
                </a:extLst>
              </a:tr>
              <a:tr h="215111">
                <a:tc vMerge="1">
                  <a:txBody>
                    <a:bodyPr/>
                    <a:lstStyle/>
                    <a:p>
                      <a:endParaRPr lang="en-US"/>
                    </a:p>
                  </a:txBody>
                  <a:tcPr/>
                </a:tc>
                <a:tc>
                  <a:txBody>
                    <a:bodyPr/>
                    <a:lstStyle/>
                    <a:p>
                      <a:pPr algn="ctr" rtl="0" fontAlgn="ctr"/>
                      <a:r>
                        <a:rPr lang="en-US" sz="800" b="0" i="0" u="none" strike="noStrike">
                          <a:solidFill>
                            <a:srgbClr val="000000"/>
                          </a:solidFill>
                          <a:effectLst/>
                          <a:latin typeface="Calibri" panose="020F0502020204030204" pitchFamily="34" charset="0"/>
                        </a:rPr>
                        <a:t>HPD-NCI_Nature Curated</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333333"/>
                          </a:solidFill>
                          <a:effectLst/>
                          <a:latin typeface="Calibri" panose="020F0502020204030204" pitchFamily="34" charset="0"/>
                        </a:rPr>
                        <a:t>132</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P</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1</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39577"/>
                  </a:ext>
                </a:extLst>
              </a:tr>
              <a:tr h="146330">
                <a:tc vMerge="1">
                  <a:txBody>
                    <a:bodyPr/>
                    <a:lstStyle/>
                    <a:p>
                      <a:endParaRPr lang="en-US"/>
                    </a:p>
                  </a:txBody>
                  <a:tcPr/>
                </a:tc>
                <a:tc>
                  <a:txBody>
                    <a:bodyPr/>
                    <a:lstStyle/>
                    <a:p>
                      <a:pPr algn="ctr" rtl="0" fontAlgn="ctr"/>
                      <a:r>
                        <a:rPr lang="en-US" sz="800" b="0" i="0" u="none" strike="noStrike">
                          <a:solidFill>
                            <a:srgbClr val="000000"/>
                          </a:solidFill>
                          <a:effectLst/>
                          <a:latin typeface="Calibri" panose="020F0502020204030204" pitchFamily="34" charset="0"/>
                        </a:rPr>
                        <a:t>HPD-KEGG</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333333"/>
                          </a:solidFill>
                          <a:effectLst/>
                          <a:latin typeface="Calibri" panose="020F0502020204030204" pitchFamily="34" charset="0"/>
                        </a:rPr>
                        <a:t>199</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P</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1</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0791960"/>
                  </a:ext>
                </a:extLst>
              </a:tr>
              <a:tr h="215111">
                <a:tc vMerge="1">
                  <a:txBody>
                    <a:bodyPr/>
                    <a:lstStyle/>
                    <a:p>
                      <a:endParaRPr lang="en-US"/>
                    </a:p>
                  </a:txBody>
                  <a:tcPr/>
                </a:tc>
                <a:tc>
                  <a:txBody>
                    <a:bodyPr/>
                    <a:lstStyle/>
                    <a:p>
                      <a:pPr algn="ctr" fontAlgn="ctr"/>
                      <a:r>
                        <a:rPr lang="en-US" sz="800" b="0" i="0" u="none" strike="noStrike">
                          <a:solidFill>
                            <a:srgbClr val="FF0000"/>
                          </a:solidFill>
                          <a:effectLst/>
                          <a:latin typeface="Times New Roman" panose="02020603050405020304" pitchFamily="18" charset="0"/>
                        </a:rPr>
                        <a:t>GeoMx Cancer Transcriptome Atlas</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0000"/>
                          </a:solidFill>
                          <a:effectLst/>
                          <a:latin typeface="Times New Roman" panose="02020603050405020304" pitchFamily="18" charset="0"/>
                        </a:rPr>
                        <a:t>110</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0000"/>
                          </a:solidFill>
                          <a:effectLst/>
                          <a:latin typeface="Calibri" panose="020F0502020204030204" pitchFamily="34" charset="0"/>
                        </a:rPr>
                        <a:t>P</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FF0000"/>
                          </a:solidFill>
                          <a:effectLst/>
                          <a:latin typeface="Times New Roman" panose="02020603050405020304" pitchFamily="18" charset="0"/>
                        </a:rPr>
                        <a:t>3</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7580207"/>
                  </a:ext>
                </a:extLst>
              </a:tr>
              <a:tr h="146330">
                <a:tc rowSpan="3">
                  <a:txBody>
                    <a:bodyPr/>
                    <a:lstStyle/>
                    <a:p>
                      <a:pPr algn="ctr" rtl="0" fontAlgn="ctr"/>
                      <a:r>
                        <a:rPr lang="en-US" sz="1200" b="1" i="0" u="none" strike="noStrike" dirty="0">
                          <a:solidFill>
                            <a:srgbClr val="333333"/>
                          </a:solidFill>
                          <a:effectLst/>
                          <a:latin typeface="Calibri" panose="020F0502020204030204" pitchFamily="34" charset="0"/>
                        </a:rPr>
                        <a:t>miRNA-Gene Interactions</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333333"/>
                          </a:solidFill>
                          <a:effectLst/>
                          <a:latin typeface="Calibri" panose="020F0502020204030204" pitchFamily="34" charset="0"/>
                        </a:rPr>
                        <a:t>Microcosm Targets</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333333"/>
                          </a:solidFill>
                          <a:effectLst/>
                          <a:latin typeface="Calibri" panose="020F0502020204030204" pitchFamily="34" charset="0"/>
                        </a:rPr>
                        <a:t>851</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G</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2</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9278384"/>
                  </a:ext>
                </a:extLst>
              </a:tr>
              <a:tr h="146330">
                <a:tc vMerge="1">
                  <a:txBody>
                    <a:bodyPr/>
                    <a:lstStyle/>
                    <a:p>
                      <a:endParaRPr lang="en-US"/>
                    </a:p>
                  </a:txBody>
                  <a:tcPr/>
                </a:tc>
                <a:tc>
                  <a:txBody>
                    <a:bodyPr/>
                    <a:lstStyle/>
                    <a:p>
                      <a:pPr algn="ctr" rtl="0" fontAlgn="ctr"/>
                      <a:r>
                        <a:rPr lang="en-US" sz="800" b="0" i="0" u="none" strike="noStrike">
                          <a:solidFill>
                            <a:srgbClr val="333333"/>
                          </a:solidFill>
                          <a:effectLst/>
                          <a:latin typeface="Calibri" panose="020F0502020204030204" pitchFamily="34" charset="0"/>
                        </a:rPr>
                        <a:t>TargetScan</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333333"/>
                          </a:solidFill>
                          <a:effectLst/>
                          <a:latin typeface="Calibri" panose="020F0502020204030204" pitchFamily="34" charset="0"/>
                        </a:rPr>
                        <a:t>390</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G</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2</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2516659"/>
                  </a:ext>
                </a:extLst>
              </a:tr>
              <a:tr h="146330">
                <a:tc vMerge="1">
                  <a:txBody>
                    <a:bodyPr/>
                    <a:lstStyle/>
                    <a:p>
                      <a:endParaRPr lang="en-US"/>
                    </a:p>
                  </a:txBody>
                  <a:tcPr/>
                </a:tc>
                <a:tc>
                  <a:txBody>
                    <a:bodyPr/>
                    <a:lstStyle/>
                    <a:p>
                      <a:pPr algn="ctr" rtl="0" fontAlgn="ctr"/>
                      <a:r>
                        <a:rPr lang="en-US" sz="800" b="0" i="0" u="none" strike="noStrike">
                          <a:solidFill>
                            <a:srgbClr val="333333"/>
                          </a:solidFill>
                          <a:effectLst/>
                          <a:latin typeface="Calibri" panose="020F0502020204030204" pitchFamily="34" charset="0"/>
                        </a:rPr>
                        <a:t>mirTARbase</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rPr>
                        <a:t>2603</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G</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2</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8590558"/>
                  </a:ext>
                </a:extLst>
              </a:tr>
              <a:tr h="146330">
                <a:tc rowSpan="8">
                  <a:txBody>
                    <a:bodyPr/>
                    <a:lstStyle/>
                    <a:p>
                      <a:pPr algn="ctr" rtl="0" fontAlgn="ctr"/>
                      <a:r>
                        <a:rPr lang="en-US" sz="1200" b="1" i="0" u="none" strike="noStrike" dirty="0">
                          <a:solidFill>
                            <a:srgbClr val="FF0000"/>
                          </a:solidFill>
                          <a:effectLst/>
                          <a:latin typeface="Calibri" panose="020F0502020204030204" pitchFamily="34" charset="0"/>
                        </a:rPr>
                        <a:t>Tissue Specific Expressions</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panose="020F0502020204030204" pitchFamily="34" charset="0"/>
                        </a:rPr>
                        <a:t>NGS Catalog</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333333"/>
                          </a:solidFill>
                          <a:effectLst/>
                          <a:latin typeface="Calibri" panose="020F0502020204030204" pitchFamily="34" charset="0"/>
                        </a:rPr>
                        <a:t>56</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G</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1</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2379570"/>
                  </a:ext>
                </a:extLst>
              </a:tr>
              <a:tr h="146330">
                <a:tc vMerge="1">
                  <a:txBody>
                    <a:bodyPr/>
                    <a:lstStyle/>
                    <a:p>
                      <a:endParaRPr lang="en-US"/>
                    </a:p>
                  </a:txBody>
                  <a:tcPr/>
                </a:tc>
                <a:tc>
                  <a:txBody>
                    <a:bodyPr/>
                    <a:lstStyle/>
                    <a:p>
                      <a:pPr algn="ctr" rtl="0" fontAlgn="ctr"/>
                      <a:r>
                        <a:rPr lang="en-US" sz="800" b="0" i="0" u="none" strike="noStrike">
                          <a:solidFill>
                            <a:srgbClr val="333333"/>
                          </a:solidFill>
                          <a:effectLst/>
                          <a:latin typeface="Calibri" panose="020F0502020204030204" pitchFamily="34" charset="0"/>
                        </a:rPr>
                        <a:t>GTEx</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rPr>
                        <a:t>92</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A</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2</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4082221"/>
                  </a:ext>
                </a:extLst>
              </a:tr>
              <a:tr h="146330">
                <a:tc vMerge="1">
                  <a:txBody>
                    <a:bodyPr/>
                    <a:lstStyle/>
                    <a:p>
                      <a:endParaRPr lang="en-US"/>
                    </a:p>
                  </a:txBody>
                  <a:tcPr/>
                </a:tc>
                <a:tc>
                  <a:txBody>
                    <a:bodyPr/>
                    <a:lstStyle/>
                    <a:p>
                      <a:pPr algn="ctr" fontAlgn="ctr"/>
                      <a:r>
                        <a:rPr lang="en-US" sz="800" b="0" i="0" u="none" strike="noStrike" dirty="0">
                          <a:solidFill>
                            <a:srgbClr val="FF0000"/>
                          </a:solidFill>
                          <a:effectLst/>
                          <a:latin typeface="Times New Roman" panose="02020603050405020304" pitchFamily="18" charset="0"/>
                        </a:rPr>
                        <a:t>HPA-TCGA</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0000"/>
                          </a:solidFill>
                          <a:effectLst/>
                          <a:latin typeface="Times New Roman" panose="02020603050405020304" pitchFamily="18" charset="0"/>
                        </a:rPr>
                        <a:t>7932</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0000"/>
                          </a:solidFill>
                          <a:effectLst/>
                          <a:latin typeface="Calibri" panose="020F0502020204030204" pitchFamily="34" charset="0"/>
                        </a:rPr>
                        <a:t>G</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0000"/>
                          </a:solidFill>
                          <a:effectLst/>
                          <a:latin typeface="Calibri" panose="020F0502020204030204" pitchFamily="34" charset="0"/>
                        </a:rPr>
                        <a:t>3</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7540921"/>
                  </a:ext>
                </a:extLst>
              </a:tr>
              <a:tr h="146330">
                <a:tc vMerge="1">
                  <a:txBody>
                    <a:bodyPr/>
                    <a:lstStyle/>
                    <a:p>
                      <a:endParaRPr lang="en-US"/>
                    </a:p>
                  </a:txBody>
                  <a:tcPr/>
                </a:tc>
                <a:tc>
                  <a:txBody>
                    <a:bodyPr/>
                    <a:lstStyle/>
                    <a:p>
                      <a:pPr algn="ctr" fontAlgn="ctr"/>
                      <a:r>
                        <a:rPr lang="en-US" sz="800" b="0" i="0" u="none" strike="noStrike" dirty="0">
                          <a:solidFill>
                            <a:srgbClr val="FF0000"/>
                          </a:solidFill>
                          <a:effectLst/>
                          <a:latin typeface="Times New Roman" panose="02020603050405020304" pitchFamily="18" charset="0"/>
                        </a:rPr>
                        <a:t>HPA-</a:t>
                      </a:r>
                      <a:r>
                        <a:rPr lang="en-US" sz="800" b="0" i="0" u="none" strike="noStrike" dirty="0" err="1">
                          <a:solidFill>
                            <a:srgbClr val="FF0000"/>
                          </a:solidFill>
                          <a:effectLst/>
                          <a:latin typeface="Times New Roman" panose="02020603050405020304" pitchFamily="18" charset="0"/>
                        </a:rPr>
                        <a:t>PathologyAtlas</a:t>
                      </a:r>
                      <a:endParaRPr lang="en-US" sz="800" b="0" i="0" u="none" strike="noStrike" dirty="0">
                        <a:solidFill>
                          <a:srgbClr val="FF0000"/>
                        </a:solidFill>
                        <a:effectLst/>
                        <a:latin typeface="Times New Roman" panose="02020603050405020304" pitchFamily="18" charset="0"/>
                      </a:endParaRP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FF0000"/>
                          </a:solidFill>
                          <a:effectLst/>
                          <a:latin typeface="Times New Roman" panose="02020603050405020304" pitchFamily="18" charset="0"/>
                        </a:rPr>
                        <a:t>20</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0000"/>
                          </a:solidFill>
                          <a:effectLst/>
                          <a:latin typeface="Calibri" panose="020F0502020204030204" pitchFamily="34" charset="0"/>
                        </a:rPr>
                        <a:t>G</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0000"/>
                          </a:solidFill>
                          <a:effectLst/>
                          <a:latin typeface="Calibri" panose="020F0502020204030204" pitchFamily="34" charset="0"/>
                        </a:rPr>
                        <a:t>3</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3417794"/>
                  </a:ext>
                </a:extLst>
              </a:tr>
              <a:tr h="146330">
                <a:tc vMerge="1">
                  <a:txBody>
                    <a:bodyPr/>
                    <a:lstStyle/>
                    <a:p>
                      <a:endParaRPr lang="en-US"/>
                    </a:p>
                  </a:txBody>
                  <a:tcPr/>
                </a:tc>
                <a:tc>
                  <a:txBody>
                    <a:bodyPr/>
                    <a:lstStyle/>
                    <a:p>
                      <a:pPr algn="ctr" fontAlgn="ctr"/>
                      <a:r>
                        <a:rPr lang="en-US" sz="800" b="0" i="0" u="none" strike="noStrike" dirty="0">
                          <a:solidFill>
                            <a:srgbClr val="FF0000"/>
                          </a:solidFill>
                          <a:effectLst/>
                          <a:latin typeface="Times New Roman" panose="02020603050405020304" pitchFamily="18" charset="0"/>
                        </a:rPr>
                        <a:t>HPA-</a:t>
                      </a:r>
                      <a:r>
                        <a:rPr lang="en-US" sz="800" b="0" i="0" u="none" strike="noStrike" dirty="0" err="1">
                          <a:solidFill>
                            <a:srgbClr val="FF0000"/>
                          </a:solidFill>
                          <a:effectLst/>
                          <a:latin typeface="Times New Roman" panose="02020603050405020304" pitchFamily="18" charset="0"/>
                        </a:rPr>
                        <a:t>GTEx</a:t>
                      </a:r>
                      <a:endParaRPr lang="en-US" sz="800" b="0" i="0" u="none" strike="noStrike" dirty="0">
                        <a:solidFill>
                          <a:srgbClr val="FF0000"/>
                        </a:solidFill>
                        <a:effectLst/>
                        <a:latin typeface="Times New Roman" panose="02020603050405020304" pitchFamily="18" charset="0"/>
                      </a:endParaRP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FF0000"/>
                          </a:solidFill>
                          <a:effectLst/>
                          <a:latin typeface="Times New Roman" panose="02020603050405020304" pitchFamily="18" charset="0"/>
                        </a:rPr>
                        <a:t>34</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0000"/>
                          </a:solidFill>
                          <a:effectLst/>
                          <a:latin typeface="Calibri" panose="020F0502020204030204" pitchFamily="34" charset="0"/>
                        </a:rPr>
                        <a:t>G</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0000"/>
                          </a:solidFill>
                          <a:effectLst/>
                          <a:latin typeface="Calibri" panose="020F0502020204030204" pitchFamily="34" charset="0"/>
                        </a:rPr>
                        <a:t>3</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343126"/>
                  </a:ext>
                </a:extLst>
              </a:tr>
              <a:tr h="146330">
                <a:tc vMerge="1">
                  <a:txBody>
                    <a:bodyPr/>
                    <a:lstStyle/>
                    <a:p>
                      <a:endParaRPr lang="en-US"/>
                    </a:p>
                  </a:txBody>
                  <a:tcPr/>
                </a:tc>
                <a:tc>
                  <a:txBody>
                    <a:bodyPr/>
                    <a:lstStyle/>
                    <a:p>
                      <a:pPr algn="ctr" fontAlgn="ctr"/>
                      <a:r>
                        <a:rPr lang="en-US" sz="800" b="0" i="0" u="none" strike="noStrike" dirty="0">
                          <a:solidFill>
                            <a:srgbClr val="FF0000"/>
                          </a:solidFill>
                          <a:effectLst/>
                          <a:latin typeface="Times New Roman" panose="02020603050405020304" pitchFamily="18" charset="0"/>
                        </a:rPr>
                        <a:t>HPA-FANTOM5</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FF0000"/>
                          </a:solidFill>
                          <a:effectLst/>
                          <a:latin typeface="Times New Roman" panose="02020603050405020304" pitchFamily="18" charset="0"/>
                        </a:rPr>
                        <a:t>45</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FF0000"/>
                          </a:solidFill>
                          <a:effectLst/>
                          <a:latin typeface="Calibri" panose="020F0502020204030204" pitchFamily="34" charset="0"/>
                        </a:rPr>
                        <a:t>G</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0000"/>
                          </a:solidFill>
                          <a:effectLst/>
                          <a:latin typeface="Calibri" panose="020F0502020204030204" pitchFamily="34" charset="0"/>
                        </a:rPr>
                        <a:t>3</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223124"/>
                  </a:ext>
                </a:extLst>
              </a:tr>
              <a:tr h="146330">
                <a:tc vMerge="1">
                  <a:txBody>
                    <a:bodyPr/>
                    <a:lstStyle/>
                    <a:p>
                      <a:endParaRPr lang="en-US"/>
                    </a:p>
                  </a:txBody>
                  <a:tcPr/>
                </a:tc>
                <a:tc>
                  <a:txBody>
                    <a:bodyPr/>
                    <a:lstStyle/>
                    <a:p>
                      <a:pPr algn="ctr" fontAlgn="ctr"/>
                      <a:r>
                        <a:rPr lang="en-US" sz="800" b="0" i="0" u="none" strike="noStrike" dirty="0">
                          <a:solidFill>
                            <a:srgbClr val="FF0000"/>
                          </a:solidFill>
                          <a:effectLst/>
                          <a:latin typeface="Times New Roman" panose="02020603050405020304" pitchFamily="18" charset="0"/>
                        </a:rPr>
                        <a:t>HPA-</a:t>
                      </a:r>
                      <a:r>
                        <a:rPr lang="en-US" sz="800" b="0" i="0" u="none" strike="noStrike" dirty="0" err="1">
                          <a:solidFill>
                            <a:srgbClr val="FF0000"/>
                          </a:solidFill>
                          <a:effectLst/>
                          <a:latin typeface="Times New Roman" panose="02020603050405020304" pitchFamily="18" charset="0"/>
                        </a:rPr>
                        <a:t>normRNA</a:t>
                      </a:r>
                      <a:endParaRPr lang="en-US" sz="800" b="0" i="0" u="none" strike="noStrike" dirty="0">
                        <a:solidFill>
                          <a:srgbClr val="FF0000"/>
                        </a:solidFill>
                        <a:effectLst/>
                        <a:latin typeface="Times New Roman" panose="02020603050405020304" pitchFamily="18" charset="0"/>
                      </a:endParaRP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FF0000"/>
                          </a:solidFill>
                          <a:effectLst/>
                          <a:latin typeface="Times New Roman" panose="02020603050405020304" pitchFamily="18" charset="0"/>
                        </a:rPr>
                        <a:t>43</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FF0000"/>
                          </a:solidFill>
                          <a:effectLst/>
                          <a:latin typeface="Calibri" panose="020F0502020204030204" pitchFamily="34" charset="0"/>
                        </a:rPr>
                        <a:t>G</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FF0000"/>
                          </a:solidFill>
                          <a:effectLst/>
                          <a:latin typeface="Calibri" panose="020F0502020204030204" pitchFamily="34" charset="0"/>
                        </a:rPr>
                        <a:t>3</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2381732"/>
                  </a:ext>
                </a:extLst>
              </a:tr>
              <a:tr h="146330">
                <a:tc vMerge="1">
                  <a:txBody>
                    <a:bodyPr/>
                    <a:lstStyle/>
                    <a:p>
                      <a:endParaRPr lang="en-US"/>
                    </a:p>
                  </a:txBody>
                  <a:tcPr/>
                </a:tc>
                <a:tc>
                  <a:txBody>
                    <a:bodyPr/>
                    <a:lstStyle/>
                    <a:p>
                      <a:pPr algn="ctr" fontAlgn="ctr"/>
                      <a:r>
                        <a:rPr lang="en-US" sz="800" b="0" i="0" u="none" strike="noStrike">
                          <a:solidFill>
                            <a:srgbClr val="FF0000"/>
                          </a:solidFill>
                          <a:effectLst/>
                          <a:latin typeface="Times New Roman" panose="02020603050405020304" pitchFamily="18" charset="0"/>
                        </a:rPr>
                        <a:t>HPA-RNAcon</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0000"/>
                          </a:solidFill>
                          <a:effectLst/>
                          <a:latin typeface="Times New Roman" panose="02020603050405020304" pitchFamily="18" charset="0"/>
                        </a:rPr>
                        <a:t>62</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FF0000"/>
                          </a:solidFill>
                          <a:effectLst/>
                          <a:latin typeface="Calibri" panose="020F0502020204030204" pitchFamily="34" charset="0"/>
                        </a:rPr>
                        <a:t>G</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FF0000"/>
                          </a:solidFill>
                          <a:effectLst/>
                          <a:latin typeface="Calibri" panose="020F0502020204030204" pitchFamily="34" charset="0"/>
                        </a:rPr>
                        <a:t>3</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9034374"/>
                  </a:ext>
                </a:extLst>
              </a:tr>
              <a:tr h="215111">
                <a:tc>
                  <a:txBody>
                    <a:bodyPr/>
                    <a:lstStyle/>
                    <a:p>
                      <a:pPr algn="ctr" rtl="0" fontAlgn="ctr"/>
                      <a:r>
                        <a:rPr lang="en-US" sz="1200" b="1" i="0" u="none" strike="noStrike" dirty="0">
                          <a:solidFill>
                            <a:srgbClr val="333333"/>
                          </a:solidFill>
                          <a:effectLst/>
                          <a:latin typeface="Calibri" panose="020F0502020204030204" pitchFamily="34" charset="0"/>
                        </a:rPr>
                        <a:t>Functional Annotations</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333333"/>
                          </a:solidFill>
                          <a:effectLst/>
                          <a:latin typeface="Calibri" panose="020F0502020204030204" pitchFamily="34" charset="0"/>
                        </a:rPr>
                        <a:t>GOA</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rPr>
                        <a:t>21894</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A</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2</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092607"/>
                  </a:ext>
                </a:extLst>
              </a:tr>
              <a:tr h="146330">
                <a:tc>
                  <a:txBody>
                    <a:bodyPr/>
                    <a:lstStyle/>
                    <a:p>
                      <a:pPr algn="ctr" fontAlgn="ctr"/>
                      <a:r>
                        <a:rPr lang="en-US" sz="1200" b="1" i="0" u="none" strike="noStrike" dirty="0">
                          <a:solidFill>
                            <a:srgbClr val="FF0000"/>
                          </a:solidFill>
                          <a:effectLst/>
                          <a:latin typeface="Calibri" panose="020F0502020204030204" pitchFamily="34" charset="0"/>
                        </a:rPr>
                        <a:t>Interactome</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0000"/>
                          </a:solidFill>
                          <a:effectLst/>
                          <a:latin typeface="Times New Roman" panose="02020603050405020304" pitchFamily="18" charset="0"/>
                        </a:rPr>
                        <a:t>I2D</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0000"/>
                          </a:solidFill>
                          <a:effectLst/>
                          <a:latin typeface="Times New Roman" panose="02020603050405020304" pitchFamily="18" charset="0"/>
                        </a:rPr>
                        <a:t>15874</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0000"/>
                          </a:solidFill>
                          <a:effectLst/>
                          <a:latin typeface="Calibri" panose="020F0502020204030204" pitchFamily="34" charset="0"/>
                        </a:rPr>
                        <a:t>G</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0000"/>
                          </a:solidFill>
                          <a:effectLst/>
                          <a:latin typeface="Calibri" panose="020F0502020204030204" pitchFamily="34" charset="0"/>
                        </a:rPr>
                        <a:t>3</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0147066"/>
                  </a:ext>
                </a:extLst>
              </a:tr>
              <a:tr h="209863">
                <a:tc>
                  <a:txBody>
                    <a:bodyPr/>
                    <a:lstStyle/>
                    <a:p>
                      <a:pPr algn="ctr" fontAlgn="ctr"/>
                      <a:r>
                        <a:rPr lang="en-US" sz="1200" b="1" i="0" u="none" strike="noStrike" dirty="0">
                          <a:solidFill>
                            <a:srgbClr val="FF0000"/>
                          </a:solidFill>
                          <a:effectLst/>
                          <a:latin typeface="Calibri" panose="020F0502020204030204" pitchFamily="34" charset="0"/>
                        </a:rPr>
                        <a:t>Literature curated</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0000"/>
                          </a:solidFill>
                          <a:effectLst/>
                          <a:latin typeface="Times New Roman" panose="02020603050405020304" pitchFamily="18" charset="0"/>
                        </a:rPr>
                        <a:t>Cell</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0000"/>
                          </a:solidFill>
                          <a:effectLst/>
                          <a:latin typeface="Times New Roman" panose="02020603050405020304" pitchFamily="18" charset="0"/>
                        </a:rPr>
                        <a:t>22</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0000"/>
                          </a:solidFill>
                          <a:effectLst/>
                          <a:latin typeface="Calibri" panose="020F0502020204030204" pitchFamily="34" charset="0"/>
                        </a:rPr>
                        <a:t>A</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0000"/>
                          </a:solidFill>
                          <a:effectLst/>
                          <a:latin typeface="Calibri" panose="020F0502020204030204" pitchFamily="34" charset="0"/>
                        </a:rPr>
                        <a:t>3</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6627906"/>
                  </a:ext>
                </a:extLst>
              </a:tr>
              <a:tr h="215111">
                <a:tc>
                  <a:txBody>
                    <a:bodyPr/>
                    <a:lstStyle/>
                    <a:p>
                      <a:pPr algn="ctr" fontAlgn="ctr"/>
                      <a:r>
                        <a:rPr lang="en-US" sz="1200" b="1" i="0" u="none" strike="noStrike" dirty="0">
                          <a:solidFill>
                            <a:srgbClr val="FF0000"/>
                          </a:solidFill>
                          <a:effectLst/>
                          <a:latin typeface="Calibri" panose="020F0502020204030204" pitchFamily="34" charset="0"/>
                        </a:rPr>
                        <a:t>Cell Specific Expression</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0000"/>
                          </a:solidFill>
                          <a:effectLst/>
                          <a:latin typeface="Times New Roman" panose="02020603050405020304" pitchFamily="18" charset="0"/>
                        </a:rPr>
                        <a:t>HPA-CellAtlas</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0000"/>
                          </a:solidFill>
                          <a:effectLst/>
                          <a:latin typeface="Times New Roman" panose="02020603050405020304" pitchFamily="18" charset="0"/>
                        </a:rPr>
                        <a:t>31</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FF0000"/>
                          </a:solidFill>
                          <a:effectLst/>
                          <a:latin typeface="Calibri" panose="020F0502020204030204" pitchFamily="34" charset="0"/>
                        </a:rPr>
                        <a:t>G</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FF0000"/>
                          </a:solidFill>
                          <a:effectLst/>
                          <a:latin typeface="Calibri" panose="020F0502020204030204" pitchFamily="34" charset="0"/>
                        </a:rPr>
                        <a:t>3</a:t>
                      </a:r>
                    </a:p>
                  </a:txBody>
                  <a:tcPr marL="4682" marR="4682" marT="4682" marB="2247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8229954"/>
                  </a:ext>
                </a:extLst>
              </a:tr>
            </a:tbl>
          </a:graphicData>
        </a:graphic>
      </p:graphicFrame>
      <p:graphicFrame>
        <p:nvGraphicFramePr>
          <p:cNvPr id="4" name="Table 3">
            <a:extLst>
              <a:ext uri="{FF2B5EF4-FFF2-40B4-BE49-F238E27FC236}">
                <a16:creationId xmlns:a16="http://schemas.microsoft.com/office/drawing/2014/main" id="{85AAA93C-9527-4FEA-B9A0-911FFF91EBDF}"/>
              </a:ext>
            </a:extLst>
          </p:cNvPr>
          <p:cNvGraphicFramePr>
            <a:graphicFrameLocks noGrp="1"/>
          </p:cNvGraphicFramePr>
          <p:nvPr>
            <p:extLst>
              <p:ext uri="{D42A27DB-BD31-4B8C-83A1-F6EECF244321}">
                <p14:modId xmlns:p14="http://schemas.microsoft.com/office/powerpoint/2010/main" val="3644027048"/>
              </p:ext>
            </p:extLst>
          </p:nvPr>
        </p:nvGraphicFramePr>
        <p:xfrm>
          <a:off x="6550660" y="1676400"/>
          <a:ext cx="4201160" cy="3505200"/>
        </p:xfrm>
        <a:graphic>
          <a:graphicData uri="http://schemas.openxmlformats.org/drawingml/2006/table">
            <a:tbl>
              <a:tblPr/>
              <a:tblGrid>
                <a:gridCol w="3185442">
                  <a:extLst>
                    <a:ext uri="{9D8B030D-6E8A-4147-A177-3AD203B41FA5}">
                      <a16:colId xmlns:a16="http://schemas.microsoft.com/office/drawing/2014/main" val="3643331917"/>
                    </a:ext>
                  </a:extLst>
                </a:gridCol>
                <a:gridCol w="1015718">
                  <a:extLst>
                    <a:ext uri="{9D8B030D-6E8A-4147-A177-3AD203B41FA5}">
                      <a16:colId xmlns:a16="http://schemas.microsoft.com/office/drawing/2014/main" val="2537998991"/>
                    </a:ext>
                  </a:extLst>
                </a:gridCol>
              </a:tblGrid>
              <a:tr h="200025">
                <a:tc>
                  <a:txBody>
                    <a:bodyPr/>
                    <a:lstStyle/>
                    <a:p>
                      <a:pPr algn="just" fontAlgn="t"/>
                      <a:endParaRPr lang="en-US" sz="1050" b="0" i="0" u="none" strike="noStrike">
                        <a:solidFill>
                          <a:srgbClr val="000000"/>
                        </a:solidFill>
                        <a:effectLst/>
                        <a:latin typeface="Times New Roman" panose="02020603050405020304" pitchFamily="18" charset="0"/>
                      </a:endParaRPr>
                    </a:p>
                  </a:txBody>
                  <a:tcPr marL="9525" marR="9525" marT="9525">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50" b="1" i="0" u="none" strike="noStrike">
                          <a:solidFill>
                            <a:srgbClr val="000000"/>
                          </a:solidFill>
                          <a:effectLst/>
                          <a:latin typeface="Times New Roman" panose="02020603050405020304" pitchFamily="18" charset="0"/>
                        </a:rPr>
                        <a:t>PAGER3</a:t>
                      </a:r>
                    </a:p>
                  </a:txBody>
                  <a:tcPr marL="9525" marR="9525" marT="9525"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6691030"/>
                  </a:ext>
                </a:extLst>
              </a:tr>
              <a:tr h="190500">
                <a:tc>
                  <a:txBody>
                    <a:bodyPr/>
                    <a:lstStyle/>
                    <a:p>
                      <a:pPr algn="just" fontAlgn="ctr"/>
                      <a:r>
                        <a:rPr lang="en-US" sz="1050" b="1" i="0" u="none" strike="noStrike">
                          <a:solidFill>
                            <a:srgbClr val="000000"/>
                          </a:solidFill>
                          <a:effectLst/>
                          <a:latin typeface="Times New Roman" panose="02020603050405020304" pitchFamily="18" charset="0"/>
                        </a:rPr>
                        <a:t>Genes in PAGs</a:t>
                      </a:r>
                    </a:p>
                  </a:txBody>
                  <a:tcPr marL="9525" marR="9525" marT="9525"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en-US" sz="1600" b="0" i="0" u="none" strike="noStrike">
                          <a:solidFill>
                            <a:srgbClr val="000000"/>
                          </a:solidFill>
                          <a:effectLst/>
                          <a:latin typeface="Calibri" panose="020F0502020204030204" pitchFamily="34" charset="0"/>
                        </a:rPr>
                        <a:t>27,746</a:t>
                      </a:r>
                    </a:p>
                  </a:txBody>
                  <a:tcPr marL="9525" marR="9525" marT="9525"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094224122"/>
                  </a:ext>
                </a:extLst>
              </a:tr>
              <a:tr h="190500">
                <a:tc>
                  <a:txBody>
                    <a:bodyPr/>
                    <a:lstStyle/>
                    <a:p>
                      <a:pPr algn="just" fontAlgn="ctr"/>
                      <a:r>
                        <a:rPr lang="en-US" sz="1050" b="1" i="0" u="none" strike="noStrike">
                          <a:solidFill>
                            <a:srgbClr val="000000"/>
                          </a:solidFill>
                          <a:effectLst/>
                          <a:latin typeface="Times New Roman" panose="02020603050405020304" pitchFamily="18" charset="0"/>
                        </a:rPr>
                        <a:t>Gene-Gene Relationships </a:t>
                      </a:r>
                    </a:p>
                  </a:txBody>
                  <a:tcPr marL="9525" marR="9525" marT="9525" anchor="ctr">
                    <a:lnL>
                      <a:noFill/>
                    </a:lnL>
                    <a:lnR>
                      <a:noFill/>
                    </a:lnR>
                    <a:lnT>
                      <a:noFill/>
                    </a:lnT>
                    <a:lnB>
                      <a:noFill/>
                    </a:lnB>
                  </a:tcPr>
                </a:tc>
                <a:tc>
                  <a:txBody>
                    <a:bodyPr/>
                    <a:lstStyle/>
                    <a:p>
                      <a:pPr algn="r" fontAlgn="ctr"/>
                      <a:r>
                        <a:rPr lang="en-US" sz="1600" b="0" i="0" u="none" strike="noStrike">
                          <a:solidFill>
                            <a:srgbClr val="000000"/>
                          </a:solidFill>
                          <a:effectLst/>
                          <a:latin typeface="Calibri" panose="020F0502020204030204" pitchFamily="34" charset="0"/>
                        </a:rPr>
                        <a:t>601,164</a:t>
                      </a:r>
                    </a:p>
                  </a:txBody>
                  <a:tcPr marL="9525" marR="9525" marT="9525" anchor="ctr">
                    <a:lnL>
                      <a:noFill/>
                    </a:lnL>
                    <a:lnR>
                      <a:noFill/>
                    </a:lnR>
                    <a:lnT>
                      <a:noFill/>
                    </a:lnT>
                    <a:lnB>
                      <a:noFill/>
                    </a:lnB>
                  </a:tcPr>
                </a:tc>
                <a:extLst>
                  <a:ext uri="{0D108BD9-81ED-4DB2-BD59-A6C34878D82A}">
                    <a16:rowId xmlns:a16="http://schemas.microsoft.com/office/drawing/2014/main" val="3712566636"/>
                  </a:ext>
                </a:extLst>
              </a:tr>
              <a:tr h="190500">
                <a:tc>
                  <a:txBody>
                    <a:bodyPr/>
                    <a:lstStyle/>
                    <a:p>
                      <a:pPr algn="just" fontAlgn="ctr"/>
                      <a:r>
                        <a:rPr lang="en-US" sz="1050" b="0" i="0" u="none" strike="noStrike">
                          <a:solidFill>
                            <a:srgbClr val="000000"/>
                          </a:solidFill>
                          <a:effectLst/>
                          <a:latin typeface="Times New Roman" panose="02020603050405020304" pitchFamily="18" charset="0"/>
                        </a:rPr>
                        <a:t>  PPI</a:t>
                      </a:r>
                    </a:p>
                  </a:txBody>
                  <a:tcPr marL="9525" marR="9525" marT="9525" anchor="ctr">
                    <a:lnL>
                      <a:noFill/>
                    </a:lnL>
                    <a:lnR>
                      <a:noFill/>
                    </a:lnR>
                    <a:lnT>
                      <a:noFill/>
                    </a:lnT>
                    <a:lnB>
                      <a:noFill/>
                    </a:lnB>
                  </a:tcPr>
                </a:tc>
                <a:tc>
                  <a:txBody>
                    <a:bodyPr/>
                    <a:lstStyle/>
                    <a:p>
                      <a:pPr algn="r" fontAlgn="ctr"/>
                      <a:r>
                        <a:rPr lang="en-US" sz="1600" b="0" i="0" u="none" strike="noStrike">
                          <a:solidFill>
                            <a:srgbClr val="000000"/>
                          </a:solidFill>
                          <a:effectLst/>
                          <a:latin typeface="Calibri" panose="020F0502020204030204" pitchFamily="34" charset="0"/>
                        </a:rPr>
                        <a:t>578,587</a:t>
                      </a:r>
                    </a:p>
                  </a:txBody>
                  <a:tcPr marL="9525" marR="9525" marT="9525" anchor="ctr">
                    <a:lnL>
                      <a:noFill/>
                    </a:lnL>
                    <a:lnR>
                      <a:noFill/>
                    </a:lnR>
                    <a:lnT>
                      <a:noFill/>
                    </a:lnT>
                    <a:lnB>
                      <a:noFill/>
                    </a:lnB>
                  </a:tcPr>
                </a:tc>
                <a:extLst>
                  <a:ext uri="{0D108BD9-81ED-4DB2-BD59-A6C34878D82A}">
                    <a16:rowId xmlns:a16="http://schemas.microsoft.com/office/drawing/2014/main" val="2923082134"/>
                  </a:ext>
                </a:extLst>
              </a:tr>
              <a:tr h="190500">
                <a:tc>
                  <a:txBody>
                    <a:bodyPr/>
                    <a:lstStyle/>
                    <a:p>
                      <a:pPr algn="just" fontAlgn="ctr"/>
                      <a:r>
                        <a:rPr lang="en-US" sz="1050" b="0" i="0" u="none" strike="noStrike">
                          <a:solidFill>
                            <a:srgbClr val="000000"/>
                          </a:solidFill>
                          <a:effectLst/>
                          <a:latin typeface="Times New Roman" panose="02020603050405020304" pitchFamily="18" charset="0"/>
                        </a:rPr>
                        <a:t>  Gene Regulation</a:t>
                      </a:r>
                    </a:p>
                  </a:txBody>
                  <a:tcPr marL="9525" marR="9525" marT="9525" anchor="ctr">
                    <a:lnL>
                      <a:noFill/>
                    </a:lnL>
                    <a:lnR>
                      <a:noFill/>
                    </a:lnR>
                    <a:lnT>
                      <a:noFill/>
                    </a:lnT>
                    <a:lnB>
                      <a:noFill/>
                    </a:lnB>
                  </a:tcPr>
                </a:tc>
                <a:tc>
                  <a:txBody>
                    <a:bodyPr/>
                    <a:lstStyle/>
                    <a:p>
                      <a:pPr algn="r" fontAlgn="ctr"/>
                      <a:r>
                        <a:rPr lang="en-US" sz="1600" b="0" i="0" u="none" strike="noStrike">
                          <a:solidFill>
                            <a:srgbClr val="000000"/>
                          </a:solidFill>
                          <a:effectLst/>
                          <a:latin typeface="Calibri" panose="020F0502020204030204" pitchFamily="34" charset="0"/>
                        </a:rPr>
                        <a:t>22,127</a:t>
                      </a:r>
                    </a:p>
                  </a:txBody>
                  <a:tcPr marL="9525" marR="9525" marT="9525" anchor="ctr">
                    <a:lnL>
                      <a:noFill/>
                    </a:lnL>
                    <a:lnR>
                      <a:noFill/>
                    </a:lnR>
                    <a:lnT>
                      <a:noFill/>
                    </a:lnT>
                    <a:lnB>
                      <a:noFill/>
                    </a:lnB>
                  </a:tcPr>
                </a:tc>
                <a:extLst>
                  <a:ext uri="{0D108BD9-81ED-4DB2-BD59-A6C34878D82A}">
                    <a16:rowId xmlns:a16="http://schemas.microsoft.com/office/drawing/2014/main" val="1658198318"/>
                  </a:ext>
                </a:extLst>
              </a:tr>
              <a:tr h="190500">
                <a:tc>
                  <a:txBody>
                    <a:bodyPr/>
                    <a:lstStyle/>
                    <a:p>
                      <a:pPr algn="just" fontAlgn="ctr"/>
                      <a:r>
                        <a:rPr lang="en-US" sz="1050" b="1" i="0" u="none" strike="noStrike">
                          <a:solidFill>
                            <a:srgbClr val="000000"/>
                          </a:solidFill>
                          <a:effectLst/>
                          <a:latin typeface="Times New Roman" panose="02020603050405020304" pitchFamily="18" charset="0"/>
                        </a:rPr>
                        <a:t>PAG</a:t>
                      </a:r>
                    </a:p>
                  </a:txBody>
                  <a:tcPr marL="9525" marR="9525" marT="9525" anchor="ctr">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113,830</a:t>
                      </a:r>
                    </a:p>
                  </a:txBody>
                  <a:tcPr marL="9525" marR="9525" marT="9525" anchor="b">
                    <a:lnL>
                      <a:noFill/>
                    </a:lnL>
                    <a:lnR>
                      <a:noFill/>
                    </a:lnR>
                    <a:lnT>
                      <a:noFill/>
                    </a:lnT>
                    <a:lnB>
                      <a:noFill/>
                    </a:lnB>
                  </a:tcPr>
                </a:tc>
                <a:extLst>
                  <a:ext uri="{0D108BD9-81ED-4DB2-BD59-A6C34878D82A}">
                    <a16:rowId xmlns:a16="http://schemas.microsoft.com/office/drawing/2014/main" val="2813658523"/>
                  </a:ext>
                </a:extLst>
              </a:tr>
              <a:tr h="190500">
                <a:tc>
                  <a:txBody>
                    <a:bodyPr/>
                    <a:lstStyle/>
                    <a:p>
                      <a:pPr algn="just" fontAlgn="ctr"/>
                      <a:r>
                        <a:rPr lang="en-US" sz="1050" b="0" i="0" u="none" strike="noStrike">
                          <a:solidFill>
                            <a:srgbClr val="000000"/>
                          </a:solidFill>
                          <a:effectLst/>
                          <a:latin typeface="Times New Roman" panose="02020603050405020304" pitchFamily="18" charset="0"/>
                        </a:rPr>
                        <a:t>   singleton PAG</a:t>
                      </a:r>
                    </a:p>
                  </a:txBody>
                  <a:tcPr marL="9525" marR="9525" marT="9525" anchor="ctr">
                    <a:lnL>
                      <a:noFill/>
                    </a:lnL>
                    <a:lnR>
                      <a:noFill/>
                    </a:lnR>
                    <a:lnT>
                      <a:noFill/>
                    </a:lnT>
                    <a:lnB>
                      <a:noFill/>
                    </a:lnB>
                  </a:tcPr>
                </a:tc>
                <a:tc>
                  <a:txBody>
                    <a:bodyPr/>
                    <a:lstStyle/>
                    <a:p>
                      <a:pPr algn="r" fontAlgn="ctr"/>
                      <a:r>
                        <a:rPr lang="en-US" sz="1600" b="0" i="0" u="none" strike="noStrike">
                          <a:solidFill>
                            <a:srgbClr val="000000"/>
                          </a:solidFill>
                          <a:effectLst/>
                          <a:latin typeface="Calibri" panose="020F0502020204030204" pitchFamily="34" charset="0"/>
                        </a:rPr>
                        <a:t>33,083</a:t>
                      </a:r>
                    </a:p>
                  </a:txBody>
                  <a:tcPr marL="9525" marR="9525" marT="9525" anchor="ctr">
                    <a:lnL>
                      <a:noFill/>
                    </a:lnL>
                    <a:lnR>
                      <a:noFill/>
                    </a:lnR>
                    <a:lnT>
                      <a:noFill/>
                    </a:lnT>
                    <a:lnB>
                      <a:noFill/>
                    </a:lnB>
                  </a:tcPr>
                </a:tc>
                <a:extLst>
                  <a:ext uri="{0D108BD9-81ED-4DB2-BD59-A6C34878D82A}">
                    <a16:rowId xmlns:a16="http://schemas.microsoft.com/office/drawing/2014/main" val="2675798307"/>
                  </a:ext>
                </a:extLst>
              </a:tr>
              <a:tr h="190500">
                <a:tc>
                  <a:txBody>
                    <a:bodyPr/>
                    <a:lstStyle/>
                    <a:p>
                      <a:pPr algn="just" fontAlgn="ctr"/>
                      <a:r>
                        <a:rPr lang="en-US" sz="1050" b="0" i="0" u="none" strike="noStrike">
                          <a:solidFill>
                            <a:srgbClr val="000000"/>
                          </a:solidFill>
                          <a:effectLst/>
                          <a:latin typeface="Times New Roman" panose="02020603050405020304" pitchFamily="18" charset="0"/>
                        </a:rPr>
                        <a:t>   multiton PAG</a:t>
                      </a:r>
                    </a:p>
                  </a:txBody>
                  <a:tcPr marL="9525" marR="9525" marT="9525" anchor="ctr">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80,747</a:t>
                      </a:r>
                    </a:p>
                  </a:txBody>
                  <a:tcPr marL="9525" marR="9525" marT="9525" anchor="b">
                    <a:lnL>
                      <a:noFill/>
                    </a:lnL>
                    <a:lnR>
                      <a:noFill/>
                    </a:lnR>
                    <a:lnT>
                      <a:noFill/>
                    </a:lnT>
                    <a:lnB>
                      <a:noFill/>
                    </a:lnB>
                  </a:tcPr>
                </a:tc>
                <a:extLst>
                  <a:ext uri="{0D108BD9-81ED-4DB2-BD59-A6C34878D82A}">
                    <a16:rowId xmlns:a16="http://schemas.microsoft.com/office/drawing/2014/main" val="88878301"/>
                  </a:ext>
                </a:extLst>
              </a:tr>
              <a:tr h="190500">
                <a:tc>
                  <a:txBody>
                    <a:bodyPr/>
                    <a:lstStyle/>
                    <a:p>
                      <a:pPr algn="just" fontAlgn="ctr"/>
                      <a:r>
                        <a:rPr lang="en-US" sz="1050" b="0" i="0" u="none" strike="noStrike">
                          <a:solidFill>
                            <a:srgbClr val="000000"/>
                          </a:solidFill>
                          <a:effectLst/>
                          <a:latin typeface="Times New Roman" panose="02020603050405020304" pitchFamily="18" charset="0"/>
                        </a:rPr>
                        <a:t>      with CoCo score &gt;=1</a:t>
                      </a:r>
                    </a:p>
                  </a:txBody>
                  <a:tcPr marL="9525" marR="9525" marT="9525" anchor="ctr">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74,461</a:t>
                      </a:r>
                    </a:p>
                  </a:txBody>
                  <a:tcPr marL="9525" marR="9525" marT="9525" anchor="b">
                    <a:lnL>
                      <a:noFill/>
                    </a:lnL>
                    <a:lnR>
                      <a:noFill/>
                    </a:lnR>
                    <a:lnT>
                      <a:noFill/>
                    </a:lnT>
                    <a:lnB>
                      <a:noFill/>
                    </a:lnB>
                  </a:tcPr>
                </a:tc>
                <a:extLst>
                  <a:ext uri="{0D108BD9-81ED-4DB2-BD59-A6C34878D82A}">
                    <a16:rowId xmlns:a16="http://schemas.microsoft.com/office/drawing/2014/main" val="2845270476"/>
                  </a:ext>
                </a:extLst>
              </a:tr>
              <a:tr h="190500">
                <a:tc>
                  <a:txBody>
                    <a:bodyPr/>
                    <a:lstStyle/>
                    <a:p>
                      <a:pPr algn="just" fontAlgn="ctr"/>
                      <a:r>
                        <a:rPr lang="en-US" sz="1100" b="1" i="0" u="none" strike="noStrike">
                          <a:solidFill>
                            <a:srgbClr val="000000"/>
                          </a:solidFill>
                          <a:effectLst/>
                          <a:latin typeface="Calibri" panose="020F0502020204030204" pitchFamily="34" charset="0"/>
                        </a:rPr>
                        <a:t>PAG-PAG pairs </a:t>
                      </a:r>
                    </a:p>
                  </a:txBody>
                  <a:tcPr marL="9525" marR="9525" marT="9525" anchor="ctr">
                    <a:lnL>
                      <a:noFill/>
                    </a:lnL>
                    <a:lnR>
                      <a:noFill/>
                    </a:lnR>
                    <a:lnT>
                      <a:noFill/>
                    </a:lnT>
                    <a:lnB>
                      <a:noFill/>
                    </a:lnB>
                  </a:tcPr>
                </a:tc>
                <a:tc>
                  <a:txBody>
                    <a:bodyPr/>
                    <a:lstStyle/>
                    <a:p>
                      <a:pPr algn="r" fontAlgn="ctr"/>
                      <a:r>
                        <a:rPr lang="en-US" sz="1600" b="0" i="0" u="none" strike="noStrike">
                          <a:solidFill>
                            <a:srgbClr val="000000"/>
                          </a:solidFill>
                          <a:effectLst/>
                          <a:latin typeface="Calibri" panose="020F0502020204030204" pitchFamily="34" charset="0"/>
                        </a:rPr>
                        <a:t>42,960,619</a:t>
                      </a:r>
                    </a:p>
                  </a:txBody>
                  <a:tcPr marL="9525" marR="9525" marT="9525" anchor="ctr">
                    <a:lnL>
                      <a:noFill/>
                    </a:lnL>
                    <a:lnR>
                      <a:noFill/>
                    </a:lnR>
                    <a:lnT>
                      <a:noFill/>
                    </a:lnT>
                    <a:lnB>
                      <a:noFill/>
                    </a:lnB>
                  </a:tcPr>
                </a:tc>
                <a:extLst>
                  <a:ext uri="{0D108BD9-81ED-4DB2-BD59-A6C34878D82A}">
                    <a16:rowId xmlns:a16="http://schemas.microsoft.com/office/drawing/2014/main" val="2273273431"/>
                  </a:ext>
                </a:extLst>
              </a:tr>
              <a:tr h="190500">
                <a:tc>
                  <a:txBody>
                    <a:bodyPr/>
                    <a:lstStyle/>
                    <a:p>
                      <a:pPr algn="just" fontAlgn="ctr"/>
                      <a:r>
                        <a:rPr lang="en-US" sz="1050" b="0" i="0" u="none" strike="noStrike">
                          <a:solidFill>
                            <a:srgbClr val="000000"/>
                          </a:solidFill>
                          <a:effectLst/>
                          <a:latin typeface="Times New Roman" panose="02020603050405020304" pitchFamily="18" charset="0"/>
                        </a:rPr>
                        <a:t>  m-type (similarity&gt;=0.15,-logPMF&gt;=10)</a:t>
                      </a:r>
                    </a:p>
                  </a:txBody>
                  <a:tcPr marL="9525" marR="9525" marT="9525" anchor="ctr">
                    <a:lnL>
                      <a:noFill/>
                    </a:lnL>
                    <a:lnR>
                      <a:noFill/>
                    </a:lnR>
                    <a:lnT>
                      <a:noFill/>
                    </a:lnT>
                    <a:lnB>
                      <a:noFill/>
                    </a:lnB>
                  </a:tcPr>
                </a:tc>
                <a:tc>
                  <a:txBody>
                    <a:bodyPr/>
                    <a:lstStyle/>
                    <a:p>
                      <a:pPr algn="r" fontAlgn="ctr"/>
                      <a:r>
                        <a:rPr lang="en-US" sz="1600" b="0" i="0" u="none" strike="noStrike">
                          <a:solidFill>
                            <a:srgbClr val="000000"/>
                          </a:solidFill>
                          <a:effectLst/>
                          <a:latin typeface="Calibri" panose="020F0502020204030204" pitchFamily="34" charset="0"/>
                        </a:rPr>
                        <a:t>40,753,308</a:t>
                      </a:r>
                    </a:p>
                  </a:txBody>
                  <a:tcPr marL="9525" marR="9525" marT="9525" anchor="ctr">
                    <a:lnL>
                      <a:noFill/>
                    </a:lnL>
                    <a:lnR>
                      <a:noFill/>
                    </a:lnR>
                    <a:lnT>
                      <a:noFill/>
                    </a:lnT>
                    <a:lnB>
                      <a:noFill/>
                    </a:lnB>
                  </a:tcPr>
                </a:tc>
                <a:extLst>
                  <a:ext uri="{0D108BD9-81ED-4DB2-BD59-A6C34878D82A}">
                    <a16:rowId xmlns:a16="http://schemas.microsoft.com/office/drawing/2014/main" val="148890517"/>
                  </a:ext>
                </a:extLst>
              </a:tr>
              <a:tr h="200025">
                <a:tc>
                  <a:txBody>
                    <a:bodyPr/>
                    <a:lstStyle/>
                    <a:p>
                      <a:pPr algn="just" fontAlgn="ctr"/>
                      <a:r>
                        <a:rPr lang="en-US" sz="1050" b="0" i="0" u="none" strike="noStrike" dirty="0">
                          <a:solidFill>
                            <a:srgbClr val="000000"/>
                          </a:solidFill>
                          <a:effectLst/>
                          <a:latin typeface="Times New Roman" panose="02020603050405020304" pitchFamily="18" charset="0"/>
                        </a:rPr>
                        <a:t>  r-type (-</a:t>
                      </a:r>
                      <a:r>
                        <a:rPr lang="en-US" sz="1050" b="0" i="0" u="none" strike="noStrike" dirty="0" err="1">
                          <a:solidFill>
                            <a:srgbClr val="000000"/>
                          </a:solidFill>
                          <a:effectLst/>
                          <a:latin typeface="Times New Roman" panose="02020603050405020304" pitchFamily="18" charset="0"/>
                        </a:rPr>
                        <a:t>logPMF</a:t>
                      </a:r>
                      <a:r>
                        <a:rPr lang="en-US" sz="1050" b="0" i="0" u="none" strike="noStrike" dirty="0">
                          <a:solidFill>
                            <a:srgbClr val="000000"/>
                          </a:solidFill>
                          <a:effectLst/>
                          <a:latin typeface="Times New Roman" panose="02020603050405020304" pitchFamily="18" charset="0"/>
                        </a:rPr>
                        <a:t>&gt;=5)</a:t>
                      </a:r>
                    </a:p>
                  </a:txBody>
                  <a:tcPr marL="9525" marR="9525" marT="9525"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Calibri" panose="020F0502020204030204" pitchFamily="34" charset="0"/>
                        </a:rPr>
                        <a:t>2,207,311</a:t>
                      </a:r>
                    </a:p>
                  </a:txBody>
                  <a:tcPr marL="9525" marR="9525" marT="9525"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9776210"/>
                  </a:ext>
                </a:extLst>
              </a:tr>
            </a:tbl>
          </a:graphicData>
        </a:graphic>
      </p:graphicFrame>
      <p:sp>
        <p:nvSpPr>
          <p:cNvPr id="6" name="TextBox 5">
            <a:extLst>
              <a:ext uri="{FF2B5EF4-FFF2-40B4-BE49-F238E27FC236}">
                <a16:creationId xmlns:a16="http://schemas.microsoft.com/office/drawing/2014/main" id="{D161841B-78CC-4094-8777-00AFC2167C9A}"/>
              </a:ext>
            </a:extLst>
          </p:cNvPr>
          <p:cNvSpPr txBox="1"/>
          <p:nvPr/>
        </p:nvSpPr>
        <p:spPr>
          <a:xfrm>
            <a:off x="6461760" y="1230788"/>
            <a:ext cx="1549848" cy="369332"/>
          </a:xfrm>
          <a:prstGeom prst="rect">
            <a:avLst/>
          </a:prstGeom>
          <a:noFill/>
        </p:spPr>
        <p:txBody>
          <a:bodyPr wrap="none" rtlCol="0">
            <a:spAutoFit/>
          </a:bodyPr>
          <a:lstStyle/>
          <a:p>
            <a:r>
              <a:rPr lang="en-US" dirty="0"/>
              <a:t>Data summary</a:t>
            </a:r>
          </a:p>
        </p:txBody>
      </p:sp>
    </p:spTree>
    <p:extLst>
      <p:ext uri="{BB962C8B-B14F-4D97-AF65-F5344CB8AC3E}">
        <p14:creationId xmlns:p14="http://schemas.microsoft.com/office/powerpoint/2010/main" val="1986007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471602"/>
            <a:ext cx="8317433" cy="1200567"/>
          </a:xfrm>
        </p:spPr>
        <p:txBody>
          <a:bodyPr>
            <a:noAutofit/>
          </a:bodyPr>
          <a:lstStyle/>
          <a:p>
            <a:r>
              <a:rPr lang="en-US" altLang="zh-CN" sz="3600" b="1" dirty="0">
                <a:solidFill>
                  <a:schemeClr val="accent1">
                    <a:lumMod val="75000"/>
                  </a:schemeClr>
                </a:solidFill>
              </a:rPr>
              <a:t>CoCo score:</a:t>
            </a:r>
            <a:r>
              <a:rPr lang="en-US" altLang="zh-CN" sz="3600" b="1" dirty="0"/>
              <a:t> gauging biological relatedness of genes inside a PAG</a:t>
            </a:r>
            <a:br>
              <a:rPr lang="zh-CN" altLang="zh-CN" sz="3600" dirty="0"/>
            </a:br>
            <a:endParaRPr lang="zh-CN" altLang="en-US" sz="3600" dirty="0"/>
          </a:p>
        </p:txBody>
      </p:sp>
      <p:sp>
        <p:nvSpPr>
          <p:cNvPr id="3" name="内容占位符 2"/>
          <p:cNvSpPr>
            <a:spLocks noGrp="1"/>
          </p:cNvSpPr>
          <p:nvPr>
            <p:ph idx="1"/>
          </p:nvPr>
        </p:nvSpPr>
        <p:spPr>
          <a:xfrm>
            <a:off x="2211422" y="4028700"/>
            <a:ext cx="8157291" cy="1204291"/>
          </a:xfrm>
          <a:solidFill>
            <a:schemeClr val="accent6">
              <a:lumMod val="20000"/>
              <a:lumOff val="80000"/>
            </a:schemeClr>
          </a:solidFill>
        </p:spPr>
        <p:txBody>
          <a:bodyPr>
            <a:normAutofit lnSpcReduction="10000"/>
          </a:bodyPr>
          <a:lstStyle/>
          <a:p>
            <a:pPr marL="0" indent="0">
              <a:buNone/>
              <a:defRPr/>
            </a:pPr>
            <a:r>
              <a:rPr lang="en-US" altLang="zh-CN" sz="1800" dirty="0"/>
              <a:t>The score indicates the significance test results of enriched interaction pairs (I) and enriched interaction triangles (T) within a PAG.</a:t>
            </a:r>
          </a:p>
          <a:p>
            <a:pPr marL="0" indent="0">
              <a:buNone/>
              <a:defRPr/>
            </a:pPr>
            <a:r>
              <a:rPr lang="en-US" altLang="zh-CN" sz="1800" dirty="0"/>
              <a:t>We calculate hypergeometric cumulative distribution function (CDF) value for </a:t>
            </a:r>
            <a:r>
              <a:rPr lang="en-US" altLang="zh-CN" sz="1800" dirty="0" err="1"/>
              <a:t>CoI</a:t>
            </a:r>
            <a:r>
              <a:rPr lang="en-US" altLang="zh-CN" sz="1800" dirty="0"/>
              <a:t>, e.g., using the formula:</a:t>
            </a:r>
            <a:endParaRPr lang="zh-CN" altLang="en-US" sz="1800" dirty="0"/>
          </a:p>
        </p:txBody>
      </p:sp>
      <p:pic>
        <p:nvPicPr>
          <p:cNvPr id="4" name="Picture 6"/>
          <p:cNvPicPr>
            <a:picLocks noChangeAspect="1" noChangeArrowheads="1"/>
          </p:cNvPicPr>
          <p:nvPr/>
        </p:nvPicPr>
        <p:blipFill>
          <a:blip r:embed="rId2" cstate="print"/>
          <a:srcRect/>
          <a:stretch>
            <a:fillRect/>
          </a:stretch>
        </p:blipFill>
        <p:spPr bwMode="auto">
          <a:xfrm>
            <a:off x="3532645" y="5368820"/>
            <a:ext cx="5278432" cy="748084"/>
          </a:xfrm>
          <a:prstGeom prst="rect">
            <a:avLst/>
          </a:prstGeom>
          <a:noFill/>
          <a:ln w="9525">
            <a:noFill/>
            <a:miter lim="800000"/>
            <a:headEnd/>
            <a:tailEnd/>
          </a:ln>
        </p:spPr>
      </p:pic>
      <p:pic>
        <p:nvPicPr>
          <p:cNvPr id="5" name="Picture 4" descr="C:\Users\Zongliang\Desktop\PAGER project\1.paper writing\rewrite\publication\PAG.png"/>
          <p:cNvPicPr>
            <a:picLocks noChangeAspect="1" noChangeArrowheads="1"/>
          </p:cNvPicPr>
          <p:nvPr/>
        </p:nvPicPr>
        <p:blipFill rotWithShape="1">
          <a:blip r:embed="rId3" cstate="print"/>
          <a:srcRect b="34914"/>
          <a:stretch/>
        </p:blipFill>
        <p:spPr bwMode="auto">
          <a:xfrm>
            <a:off x="6382105" y="1672169"/>
            <a:ext cx="3986608" cy="1956857"/>
          </a:xfrm>
          <a:prstGeom prst="rect">
            <a:avLst/>
          </a:prstGeom>
          <a:noFill/>
        </p:spPr>
      </p:pic>
      <p:sp>
        <p:nvSpPr>
          <p:cNvPr id="6" name="Rectangle 5"/>
          <p:cNvSpPr/>
          <p:nvPr/>
        </p:nvSpPr>
        <p:spPr>
          <a:xfrm>
            <a:off x="2211421" y="1672169"/>
            <a:ext cx="3960440" cy="1846659"/>
          </a:xfrm>
          <a:prstGeom prst="rect">
            <a:avLst/>
          </a:prstGeom>
          <a:solidFill>
            <a:schemeClr val="accent6">
              <a:lumMod val="20000"/>
              <a:lumOff val="80000"/>
            </a:schemeClr>
          </a:solidFill>
        </p:spPr>
        <p:txBody>
          <a:bodyPr wrap="square">
            <a:spAutoFit/>
          </a:bodyPr>
          <a:lstStyle/>
          <a:p>
            <a:pPr>
              <a:defRPr/>
            </a:pPr>
            <a:r>
              <a:rPr lang="en-US" altLang="zh-CN" sz="2400" b="1" dirty="0" err="1"/>
              <a:t>CoCo</a:t>
            </a:r>
            <a:r>
              <a:rPr lang="en-US" altLang="zh-CN" sz="2400" dirty="0"/>
              <a:t> (Cohesion Coefficient):</a:t>
            </a:r>
            <a:endParaRPr lang="en-US" altLang="zh-CN" sz="2000" dirty="0"/>
          </a:p>
          <a:p>
            <a:pPr marL="285750" indent="-285750">
              <a:buFont typeface="Arial" panose="020B0604020202020204" pitchFamily="34" charset="0"/>
              <a:buChar char="•"/>
              <a:defRPr/>
            </a:pPr>
            <a:r>
              <a:rPr lang="en-US" altLang="zh-CN" b="1" i="1" dirty="0" err="1"/>
              <a:t>CoCo</a:t>
            </a:r>
            <a:r>
              <a:rPr lang="en-US" altLang="zh-CN" b="1" i="1" dirty="0"/>
              <a:t> = </a:t>
            </a:r>
            <a:r>
              <a:rPr lang="en-US" altLang="zh-CN" b="1" i="1" dirty="0" err="1"/>
              <a:t>CoI</a:t>
            </a:r>
            <a:r>
              <a:rPr lang="en-US" altLang="zh-CN" b="1" i="1" dirty="0"/>
              <a:t> + </a:t>
            </a:r>
            <a:r>
              <a:rPr lang="en-US" altLang="zh-CN" b="1" i="1" dirty="0" err="1"/>
              <a:t>CoT</a:t>
            </a:r>
            <a:endParaRPr lang="en-US" altLang="zh-CN" b="1" i="1" dirty="0"/>
          </a:p>
          <a:p>
            <a:pPr marL="285750" indent="-285750">
              <a:buFont typeface="Arial" panose="020B0604020202020204" pitchFamily="34" charset="0"/>
              <a:buChar char="•"/>
              <a:defRPr/>
            </a:pPr>
            <a:r>
              <a:rPr lang="en-US" altLang="zh-CN" b="1" i="1" dirty="0" err="1"/>
              <a:t>CoI</a:t>
            </a:r>
            <a:r>
              <a:rPr lang="en-US" altLang="zh-CN" dirty="0"/>
              <a:t>: Cohesion from enriched protein-protein interaction pairs</a:t>
            </a:r>
          </a:p>
          <a:p>
            <a:pPr marL="285750" indent="-285750">
              <a:buFont typeface="Arial" panose="020B0604020202020204" pitchFamily="34" charset="0"/>
              <a:buChar char="•"/>
              <a:defRPr/>
            </a:pPr>
            <a:r>
              <a:rPr lang="en-US" altLang="zh-CN" b="1" i="1" dirty="0" err="1"/>
              <a:t>CoT</a:t>
            </a:r>
            <a:r>
              <a:rPr lang="en-US" altLang="zh-CN" dirty="0"/>
              <a:t>: Cohesion from enriched protein-protein interaction triangles</a:t>
            </a:r>
          </a:p>
        </p:txBody>
      </p:sp>
      <p:sp>
        <p:nvSpPr>
          <p:cNvPr id="8" name="Rectangle 1"/>
          <p:cNvSpPr>
            <a:spLocks noChangeArrowheads="1"/>
          </p:cNvSpPr>
          <p:nvPr/>
        </p:nvSpPr>
        <p:spPr bwMode="auto">
          <a:xfrm>
            <a:off x="1815886" y="6136893"/>
            <a:ext cx="8699715"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rgbClr val="2A2A2A"/>
                </a:solidFill>
                <a:ea typeface="Merriweather"/>
              </a:rPr>
              <a:t>in which </a:t>
            </a:r>
            <a:r>
              <a:rPr lang="en-US" altLang="en-US" sz="1050" dirty="0">
                <a:solidFill>
                  <a:srgbClr val="2A2A2A"/>
                </a:solidFill>
                <a:ea typeface="MathJax_Math-italic"/>
              </a:rPr>
              <a:t>N</a:t>
            </a:r>
            <a:r>
              <a:rPr lang="en-US" altLang="en-US" sz="1050" dirty="0">
                <a:solidFill>
                  <a:srgbClr val="2A2A2A"/>
                </a:solidFill>
                <a:ea typeface="MathJax_Main"/>
              </a:rPr>
              <a:t> </a:t>
            </a:r>
            <a:r>
              <a:rPr lang="en-US" altLang="en-US" sz="1400" dirty="0">
                <a:solidFill>
                  <a:srgbClr val="2A2A2A"/>
                </a:solidFill>
                <a:ea typeface="Merriweather"/>
              </a:rPr>
              <a:t>is the number of theoretical PPIs in Π, </a:t>
            </a:r>
            <a:r>
              <a:rPr lang="en-US" altLang="en-US" sz="1400" i="1" dirty="0">
                <a:solidFill>
                  <a:srgbClr val="2A2A2A"/>
                </a:solidFill>
                <a:ea typeface="Merriweather"/>
              </a:rPr>
              <a:t>K</a:t>
            </a:r>
            <a:r>
              <a:rPr lang="en-US" altLang="en-US" sz="1400" dirty="0">
                <a:solidFill>
                  <a:srgbClr val="2A2A2A"/>
                </a:solidFill>
                <a:ea typeface="Merriweather"/>
              </a:rPr>
              <a:t> = |I</a:t>
            </a:r>
            <a:r>
              <a:rPr lang="en-US" altLang="en-US" sz="1400" baseline="-30000" dirty="0">
                <a:solidFill>
                  <a:srgbClr val="2A2A2A"/>
                </a:solidFill>
                <a:ea typeface="Merriweather"/>
              </a:rPr>
              <a:t>Π</a:t>
            </a:r>
            <a:r>
              <a:rPr lang="en-US" altLang="en-US" sz="1400" dirty="0">
                <a:solidFill>
                  <a:srgbClr val="2A2A2A"/>
                </a:solidFill>
                <a:ea typeface="Merriweather"/>
              </a:rPr>
              <a:t>| is the number of actual PPIs in the referenced database, </a:t>
            </a:r>
            <a:r>
              <a:rPr lang="en-US" altLang="en-US" sz="1050" dirty="0">
                <a:solidFill>
                  <a:srgbClr val="2A2A2A"/>
                </a:solidFill>
                <a:ea typeface="MathJax_Math-italic"/>
              </a:rPr>
              <a:t>n</a:t>
            </a:r>
            <a:r>
              <a:rPr lang="en-US" altLang="en-US" sz="1050" dirty="0">
                <a:solidFill>
                  <a:srgbClr val="2A2A2A"/>
                </a:solidFill>
                <a:ea typeface="MathJax_Main"/>
              </a:rPr>
              <a:t>=(|</a:t>
            </a:r>
            <a:r>
              <a:rPr lang="en-US" altLang="en-US" sz="1050" dirty="0" err="1">
                <a:solidFill>
                  <a:srgbClr val="2A2A2A"/>
                </a:solidFill>
                <a:ea typeface="MathJax_Main"/>
              </a:rPr>
              <a:t>PAG_</a:t>
            </a:r>
            <a:r>
              <a:rPr lang="en-US" altLang="en-US" sz="1050" dirty="0" err="1">
                <a:solidFill>
                  <a:srgbClr val="2A2A2A"/>
                </a:solidFill>
                <a:ea typeface="MathJax_Math-italic"/>
              </a:rPr>
              <a:t>i</a:t>
            </a:r>
            <a:r>
              <a:rPr lang="en-US" altLang="en-US" sz="1050" dirty="0">
                <a:solidFill>
                  <a:srgbClr val="2A2A2A"/>
                </a:solidFill>
                <a:ea typeface="MathJax_Main"/>
              </a:rPr>
              <a:t>|×(|</a:t>
            </a:r>
            <a:r>
              <a:rPr lang="en-US" altLang="en-US" sz="1050" dirty="0" err="1">
                <a:solidFill>
                  <a:srgbClr val="2A2A2A"/>
                </a:solidFill>
                <a:ea typeface="MathJax_Main"/>
              </a:rPr>
              <a:t>PAG_</a:t>
            </a:r>
            <a:r>
              <a:rPr lang="en-US" altLang="en-US" sz="1050" dirty="0" err="1">
                <a:solidFill>
                  <a:srgbClr val="2A2A2A"/>
                </a:solidFill>
                <a:ea typeface="MathJax_Math-italic"/>
              </a:rPr>
              <a:t>i</a:t>
            </a:r>
            <a:r>
              <a:rPr lang="en-US" altLang="en-US" sz="1050" dirty="0">
                <a:solidFill>
                  <a:srgbClr val="2A2A2A"/>
                </a:solidFill>
                <a:ea typeface="MathJax_Main"/>
              </a:rPr>
              <a:t>|−1))/2</a:t>
            </a:r>
            <a:r>
              <a:rPr lang="en-US" altLang="en-US" sz="800" dirty="0">
                <a:solidFill>
                  <a:srgbClr val="2A2A2A"/>
                </a:solidFill>
                <a:ea typeface="inherit"/>
              </a:rPr>
              <a:t>n=(|</a:t>
            </a:r>
            <a:r>
              <a:rPr lang="en-US" altLang="en-US" sz="800" dirty="0" err="1">
                <a:solidFill>
                  <a:srgbClr val="2A2A2A"/>
                </a:solidFill>
                <a:ea typeface="inherit"/>
              </a:rPr>
              <a:t>PAG_i</a:t>
            </a:r>
            <a:r>
              <a:rPr lang="en-US" altLang="en-US" sz="800" dirty="0">
                <a:solidFill>
                  <a:srgbClr val="2A2A2A"/>
                </a:solidFill>
                <a:ea typeface="inherit"/>
              </a:rPr>
              <a:t>|×(|</a:t>
            </a:r>
            <a:r>
              <a:rPr lang="en-US" altLang="en-US" sz="800" dirty="0" err="1">
                <a:solidFill>
                  <a:srgbClr val="2A2A2A"/>
                </a:solidFill>
                <a:ea typeface="inherit"/>
              </a:rPr>
              <a:t>PAG_i</a:t>
            </a:r>
            <a:r>
              <a:rPr lang="en-US" altLang="en-US" sz="800" dirty="0">
                <a:solidFill>
                  <a:srgbClr val="2A2A2A"/>
                </a:solidFill>
                <a:ea typeface="inherit"/>
              </a:rPr>
              <a:t>|−1))/2</a:t>
            </a:r>
            <a:r>
              <a:rPr lang="en-US" altLang="en-US" sz="200" dirty="0">
                <a:solidFill>
                  <a:srgbClr val="2A2A2A"/>
                </a:solidFill>
                <a:ea typeface="Merriweather"/>
              </a:rPr>
              <a:t> </a:t>
            </a:r>
            <a:r>
              <a:rPr lang="en-US" altLang="en-US" sz="1400" dirty="0">
                <a:solidFill>
                  <a:srgbClr val="2A2A2A"/>
                </a:solidFill>
                <a:ea typeface="Merriweather"/>
              </a:rPr>
              <a:t>is the theoretical number of PPIs inside PAG </a:t>
            </a:r>
            <a:r>
              <a:rPr lang="en-US" altLang="en-US" sz="1400" i="1" dirty="0" err="1">
                <a:solidFill>
                  <a:srgbClr val="2A2A2A"/>
                </a:solidFill>
                <a:ea typeface="Merriweather"/>
              </a:rPr>
              <a:t>i</a:t>
            </a:r>
            <a:r>
              <a:rPr lang="en-US" altLang="en-US" sz="1400" dirty="0">
                <a:solidFill>
                  <a:srgbClr val="2A2A2A"/>
                </a:solidFill>
                <a:ea typeface="Merriweather"/>
              </a:rPr>
              <a:t>, and </a:t>
            </a:r>
            <a:r>
              <a:rPr lang="en-US" altLang="en-US" sz="1400" i="1" dirty="0">
                <a:solidFill>
                  <a:srgbClr val="2A2A2A"/>
                </a:solidFill>
                <a:ea typeface="Merriweather"/>
              </a:rPr>
              <a:t>k</a:t>
            </a:r>
            <a:r>
              <a:rPr lang="en-US" altLang="en-US" sz="1400" dirty="0">
                <a:solidFill>
                  <a:srgbClr val="2A2A2A"/>
                </a:solidFill>
                <a:ea typeface="Merriweather"/>
              </a:rPr>
              <a:t> = |I</a:t>
            </a:r>
            <a:r>
              <a:rPr lang="en-US" altLang="en-US" sz="1400" i="1" baseline="-30000" dirty="0">
                <a:solidFill>
                  <a:srgbClr val="2A2A2A"/>
                </a:solidFill>
                <a:ea typeface="inherit"/>
              </a:rPr>
              <a:t>i</a:t>
            </a:r>
            <a:r>
              <a:rPr lang="en-US" altLang="en-US" sz="1400" dirty="0">
                <a:solidFill>
                  <a:srgbClr val="2A2A2A"/>
                </a:solidFill>
                <a:ea typeface="Merriweather"/>
              </a:rPr>
              <a:t>| is the number of actual PPIs inside PAG </a:t>
            </a:r>
            <a:r>
              <a:rPr lang="en-US" altLang="en-US" sz="1400" i="1" dirty="0" err="1">
                <a:solidFill>
                  <a:srgbClr val="2A2A2A"/>
                </a:solidFill>
                <a:ea typeface="Merriweather"/>
              </a:rPr>
              <a:t>i</a:t>
            </a:r>
            <a:r>
              <a:rPr lang="en-US" altLang="en-US" sz="1400" dirty="0">
                <a:solidFill>
                  <a:srgbClr val="2A2A2A"/>
                </a:solidFill>
                <a:ea typeface="Merriweather"/>
              </a:rPr>
              <a:t>. </a:t>
            </a:r>
            <a:r>
              <a:rPr lang="en-US" altLang="en-US" sz="1400" dirty="0"/>
              <a:t> </a:t>
            </a:r>
          </a:p>
        </p:txBody>
      </p:sp>
      <p:sp>
        <p:nvSpPr>
          <p:cNvPr id="9" name="Rectangle 8">
            <a:extLst>
              <a:ext uri="{FF2B5EF4-FFF2-40B4-BE49-F238E27FC236}">
                <a16:creationId xmlns:a16="http://schemas.microsoft.com/office/drawing/2014/main" id="{B1F36A53-D507-4B0A-A9F9-0D76AB79E5B9}"/>
              </a:ext>
            </a:extLst>
          </p:cNvPr>
          <p:cNvSpPr/>
          <p:nvPr/>
        </p:nvSpPr>
        <p:spPr>
          <a:xfrm>
            <a:off x="7984709" y="1071885"/>
            <a:ext cx="2530892" cy="523220"/>
          </a:xfrm>
          <a:prstGeom prst="rect">
            <a:avLst/>
          </a:prstGeom>
        </p:spPr>
        <p:txBody>
          <a:bodyPr wrap="square">
            <a:spAutoFit/>
          </a:bodyPr>
          <a:lstStyle/>
          <a:p>
            <a:r>
              <a:rPr lang="en-US" sz="1400" i="1" dirty="0"/>
              <a:t>Yue et al (2015) Bioinformatics</a:t>
            </a:r>
            <a:r>
              <a:rPr lang="en-US" sz="1400" dirty="0"/>
              <a:t>, Vol. 31, No. 12, pp. i250-i257</a:t>
            </a:r>
          </a:p>
        </p:txBody>
      </p:sp>
    </p:spTree>
    <p:extLst>
      <p:ext uri="{BB962C8B-B14F-4D97-AF65-F5344CB8AC3E}">
        <p14:creationId xmlns:p14="http://schemas.microsoft.com/office/powerpoint/2010/main" val="2319021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561B96906EFEC47B1D263A3D6B277AD" ma:contentTypeVersion="15" ma:contentTypeDescription="Create a new document." ma:contentTypeScope="" ma:versionID="e4f4c74051fdf27a10bf7d84d4d6aefc">
  <xsd:schema xmlns:xsd="http://www.w3.org/2001/XMLSchema" xmlns:xs="http://www.w3.org/2001/XMLSchema" xmlns:p="http://schemas.microsoft.com/office/2006/metadata/properties" xmlns:ns1="http://schemas.microsoft.com/sharepoint/v3" xmlns:ns3="71b0d506-90e4-470b-addb-1f87510432bf" xmlns:ns4="c7572b7e-25bd-4ac4-af75-f178f188d268" targetNamespace="http://schemas.microsoft.com/office/2006/metadata/properties" ma:root="true" ma:fieldsID="8f0c5aa67647d7f5057535365e7ada95" ns1:_="" ns3:_="" ns4:_="">
    <xsd:import namespace="http://schemas.microsoft.com/sharepoint/v3"/>
    <xsd:import namespace="71b0d506-90e4-470b-addb-1f87510432bf"/>
    <xsd:import namespace="c7572b7e-25bd-4ac4-af75-f178f188d268"/>
    <xsd:element name="properties">
      <xsd:complexType>
        <xsd:sequence>
          <xsd:element name="documentManagement">
            <xsd:complexType>
              <xsd:all>
                <xsd:element ref="ns3:MediaServiceMetadata" minOccurs="0"/>
                <xsd:element ref="ns3:MediaServiceFastMetadata" minOccurs="0"/>
                <xsd:element ref="ns3:MediaServiceAutoTags" minOccurs="0"/>
                <xsd:element ref="ns4:SharedWithUsers" minOccurs="0"/>
                <xsd:element ref="ns4:SharedWithDetails" minOccurs="0"/>
                <xsd:element ref="ns4:SharingHintHash" minOccurs="0"/>
                <xsd:element ref="ns3:MediaServiceAutoKeyPoints" minOccurs="0"/>
                <xsd:element ref="ns3:MediaServiceKeyPoints" minOccurs="0"/>
                <xsd:element ref="ns3:MediaServiceOCR" minOccurs="0"/>
                <xsd:element ref="ns3:MediaServiceGenerationTime" minOccurs="0"/>
                <xsd:element ref="ns3:MediaServiceEventHashCode" minOccurs="0"/>
                <xsd:element ref="ns1:_ip_UnifiedCompliancePolicyProperties" minOccurs="0"/>
                <xsd:element ref="ns1:_ip_UnifiedCompliancePolicyUIAction"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b0d506-90e4-470b-addb-1f87510432b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7572b7e-25bd-4ac4-af75-f178f188d26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537C7A98-9A13-4A6C-9305-7F82009F07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b0d506-90e4-470b-addb-1f87510432bf"/>
    <ds:schemaRef ds:uri="c7572b7e-25bd-4ac4-af75-f178f188d2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B474C80-7318-4521-B415-D027427A5F9C}">
  <ds:schemaRefs>
    <ds:schemaRef ds:uri="http://schemas.microsoft.com/sharepoint/v3/contenttype/forms"/>
  </ds:schemaRefs>
</ds:datastoreItem>
</file>

<file path=customXml/itemProps3.xml><?xml version="1.0" encoding="utf-8"?>
<ds:datastoreItem xmlns:ds="http://schemas.openxmlformats.org/officeDocument/2006/customXml" ds:itemID="{D996C006-464C-4492-AB93-AEDBAD4A5890}">
  <ds:schemaRefs>
    <ds:schemaRef ds:uri="http://schemas.microsoft.com/sharepoint/v3"/>
    <ds:schemaRef ds:uri="http://purl.org/dc/terms/"/>
    <ds:schemaRef ds:uri="71b0d506-90e4-470b-addb-1f87510432bf"/>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c7572b7e-25bd-4ac4-af75-f178f188d26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4886</TotalTime>
  <Words>2799</Words>
  <Application>Microsoft Office PowerPoint</Application>
  <PresentationFormat>Widescreen</PresentationFormat>
  <Paragraphs>510</Paragraphs>
  <Slides>28</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AdvPSSab-B</vt:lpstr>
      <vt:lpstr>AdvPSSAB-R</vt:lpstr>
      <vt:lpstr>inherit</vt:lpstr>
      <vt:lpstr>Arial</vt:lpstr>
      <vt:lpstr>Calibri</vt:lpstr>
      <vt:lpstr>Calibri Light</vt:lpstr>
      <vt:lpstr>Cambria Math</vt:lpstr>
      <vt:lpstr>Roboto</vt:lpstr>
      <vt:lpstr>Segoe UI</vt:lpstr>
      <vt:lpstr>Source Sans Pro</vt:lpstr>
      <vt:lpstr>Times New Roman</vt:lpstr>
      <vt:lpstr>Office Theme</vt:lpstr>
      <vt:lpstr>Functional genomics analysis using Pathways, Annotated Gene Lists and Gene Signatures Electronic Repository (PAGER)</vt:lpstr>
      <vt:lpstr>Published works</vt:lpstr>
      <vt:lpstr>Integrative Gene-set, Network, and Pathway Analysis (GNPA)</vt:lpstr>
      <vt:lpstr>PAG to represent a “Super Gene Set”</vt:lpstr>
      <vt:lpstr>An example PAG: “FAX003040”</vt:lpstr>
      <vt:lpstr>PAG naming Standard</vt:lpstr>
      <vt:lpstr>New PAGER 3.0 (http://discovery.informatics.uab.edu/PAGER/)</vt:lpstr>
      <vt:lpstr>PAG data coverage in PAGER 3.0</vt:lpstr>
      <vt:lpstr>CoCo score: gauging biological relatedness of genes inside a PAG </vt:lpstr>
      <vt:lpstr>CoI or CoT as a PAG quality metric</vt:lpstr>
      <vt:lpstr>Size bias and corrections (nCoCo)</vt:lpstr>
      <vt:lpstr>Defining PAG-to-PAG relationships co-membership based PAG-to-PAG relationship (m-type)</vt:lpstr>
      <vt:lpstr>Constructing Regulatory PAG relationships</vt:lpstr>
      <vt:lpstr>PowerPoint Presentation</vt:lpstr>
      <vt:lpstr>Demo </vt:lpstr>
      <vt:lpstr>Demo</vt:lpstr>
      <vt:lpstr>Demo</vt:lpstr>
      <vt:lpstr>Demo</vt:lpstr>
      <vt:lpstr>Demo</vt:lpstr>
      <vt:lpstr>Demo</vt:lpstr>
      <vt:lpstr>PAGER web app</vt:lpstr>
      <vt:lpstr>PAGER web app workflow</vt:lpstr>
      <vt:lpstr>PowerPoint Presentation</vt:lpstr>
      <vt:lpstr>PAGER-CoV data source: immune response related PubMed, PubChem, and related functional databases</vt:lpstr>
      <vt:lpstr>PAGER-CoV-Run</vt:lpstr>
      <vt:lpstr>PAGER-CoV_Run user interface</vt:lpstr>
      <vt:lpstr>Case study: Peripheral blood samples from ICU, severe, and moderate enriched pathway comparison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Yue, Zongliang</dc:creator>
  <cp:lastModifiedBy>Yue, Zongliang</cp:lastModifiedBy>
  <cp:revision>116</cp:revision>
  <dcterms:created xsi:type="dcterms:W3CDTF">2021-11-18T02:19:54Z</dcterms:created>
  <dcterms:modified xsi:type="dcterms:W3CDTF">2022-07-29T17:06:54Z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0x0101005561B96906EFEC47B1D263A3D6B277AD</vt:lpwstr>
  </property>
</Properties>
</file>